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Lst>
  <p:sldSz cy="6858000" cx="12192000"/>
  <p:notesSz cx="6858000" cy="12192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3" roundtripDataSignature="AMtx7mhZ1z/8mW4oDLpCl0p1F7D5Fgm4V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customschemas.google.com/relationships/presentationmetadata" Target="metadata"/><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 name="Shape 15"/>
        <p:cNvGrpSpPr/>
        <p:nvPr/>
      </p:nvGrpSpPr>
      <p:grpSpPr>
        <a:xfrm>
          <a:off x="0" y="0"/>
          <a:ext cx="0" cy="0"/>
          <a:chOff x="0" y="0"/>
          <a:chExt cx="0" cy="0"/>
        </a:xfrm>
      </p:grpSpPr>
      <p:sp>
        <p:nvSpPr>
          <p:cNvPr id="16" name="Google Shape;16;g392eb361252_0_0:notes"/>
          <p:cNvSpPr txBox="1"/>
          <p:nvPr>
            <p:ph idx="1" type="body"/>
          </p:nvPr>
        </p:nvSpPr>
        <p:spPr>
          <a:xfrm>
            <a:off x="685800" y="5791200"/>
            <a:ext cx="5486400" cy="54864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 name="Google Shape;17;g392eb361252_0_0:notes"/>
          <p:cNvSpPr/>
          <p:nvPr>
            <p:ph idx="2" type="sldImg"/>
          </p:nvPr>
        </p:nvSpPr>
        <p:spPr>
          <a:xfrm>
            <a:off x="1143164" y="914400"/>
            <a:ext cx="4572300" cy="4572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 name="Shape 30"/>
        <p:cNvGrpSpPr/>
        <p:nvPr/>
      </p:nvGrpSpPr>
      <p:grpSpPr>
        <a:xfrm>
          <a:off x="0" y="0"/>
          <a:ext cx="0" cy="0"/>
          <a:chOff x="0" y="0"/>
          <a:chExt cx="0" cy="0"/>
        </a:xfrm>
      </p:grpSpPr>
      <p:sp>
        <p:nvSpPr>
          <p:cNvPr id="31" name="Google Shape;31;g392eb361252_0_14:notes"/>
          <p:cNvSpPr txBox="1"/>
          <p:nvPr>
            <p:ph idx="1" type="body"/>
          </p:nvPr>
        </p:nvSpPr>
        <p:spPr>
          <a:xfrm>
            <a:off x="685800" y="5791200"/>
            <a:ext cx="5486400" cy="54864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 name="Google Shape;32;g392eb361252_0_14:notes"/>
          <p:cNvSpPr/>
          <p:nvPr>
            <p:ph idx="2" type="sldImg"/>
          </p:nvPr>
        </p:nvSpPr>
        <p:spPr>
          <a:xfrm>
            <a:off x="1143164" y="914400"/>
            <a:ext cx="4572300" cy="4572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 name="Shape 42"/>
        <p:cNvGrpSpPr/>
        <p:nvPr/>
      </p:nvGrpSpPr>
      <p:grpSpPr>
        <a:xfrm>
          <a:off x="0" y="0"/>
          <a:ext cx="0" cy="0"/>
          <a:chOff x="0" y="0"/>
          <a:chExt cx="0" cy="0"/>
        </a:xfrm>
      </p:grpSpPr>
      <p:sp>
        <p:nvSpPr>
          <p:cNvPr id="43" name="Google Shape;43;g392eb361252_0_25:notes"/>
          <p:cNvSpPr txBox="1"/>
          <p:nvPr>
            <p:ph idx="1" type="body"/>
          </p:nvPr>
        </p:nvSpPr>
        <p:spPr>
          <a:xfrm>
            <a:off x="685800" y="5791200"/>
            <a:ext cx="5486400" cy="54864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 name="Google Shape;44;g392eb361252_0_25:notes"/>
          <p:cNvSpPr/>
          <p:nvPr>
            <p:ph idx="2" type="sldImg"/>
          </p:nvPr>
        </p:nvSpPr>
        <p:spPr>
          <a:xfrm>
            <a:off x="1143164" y="914400"/>
            <a:ext cx="4572300" cy="4572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392eb361252_0_41:notes"/>
          <p:cNvSpPr txBox="1"/>
          <p:nvPr>
            <p:ph idx="1" type="body"/>
          </p:nvPr>
        </p:nvSpPr>
        <p:spPr>
          <a:xfrm>
            <a:off x="685800" y="5791200"/>
            <a:ext cx="5486400" cy="54864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 name="Google Shape;61;g392eb361252_0_41:notes"/>
          <p:cNvSpPr/>
          <p:nvPr>
            <p:ph idx="2" type="sldImg"/>
          </p:nvPr>
        </p:nvSpPr>
        <p:spPr>
          <a:xfrm>
            <a:off x="1143164" y="914400"/>
            <a:ext cx="4572300" cy="4572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392eb361252_0_65:notes"/>
          <p:cNvSpPr txBox="1"/>
          <p:nvPr>
            <p:ph idx="1" type="body"/>
          </p:nvPr>
        </p:nvSpPr>
        <p:spPr>
          <a:xfrm>
            <a:off x="685800" y="5791200"/>
            <a:ext cx="5486400" cy="54864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g392eb361252_0_65:notes"/>
          <p:cNvSpPr/>
          <p:nvPr>
            <p:ph idx="2" type="sldImg"/>
          </p:nvPr>
        </p:nvSpPr>
        <p:spPr>
          <a:xfrm>
            <a:off x="1143164" y="914400"/>
            <a:ext cx="4572300" cy="4572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92eb361252_0_75:notes"/>
          <p:cNvSpPr txBox="1"/>
          <p:nvPr>
            <p:ph idx="1" type="body"/>
          </p:nvPr>
        </p:nvSpPr>
        <p:spPr>
          <a:xfrm>
            <a:off x="685800" y="5791200"/>
            <a:ext cx="5486400" cy="54864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7" name="Google Shape;97;g392eb361252_0_75:notes"/>
          <p:cNvSpPr/>
          <p:nvPr>
            <p:ph idx="2" type="sldImg"/>
          </p:nvPr>
        </p:nvSpPr>
        <p:spPr>
          <a:xfrm>
            <a:off x="1143164" y="914400"/>
            <a:ext cx="4572300" cy="4572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392eb361252_0_84:notes"/>
          <p:cNvSpPr txBox="1"/>
          <p:nvPr>
            <p:ph idx="1" type="body"/>
          </p:nvPr>
        </p:nvSpPr>
        <p:spPr>
          <a:xfrm>
            <a:off x="685800" y="5791200"/>
            <a:ext cx="5486400" cy="54864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7" name="Google Shape;107;g392eb361252_0_84:notes"/>
          <p:cNvSpPr/>
          <p:nvPr>
            <p:ph idx="2" type="sldImg"/>
          </p:nvPr>
        </p:nvSpPr>
        <p:spPr>
          <a:xfrm>
            <a:off x="1143164" y="914400"/>
            <a:ext cx="4572300" cy="4572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392eb361252_0_94:notes"/>
          <p:cNvSpPr txBox="1"/>
          <p:nvPr>
            <p:ph idx="1" type="body"/>
          </p:nvPr>
        </p:nvSpPr>
        <p:spPr>
          <a:xfrm>
            <a:off x="685800" y="5791200"/>
            <a:ext cx="5486400" cy="54864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8" name="Google Shape;118;g392eb361252_0_94:notes"/>
          <p:cNvSpPr/>
          <p:nvPr>
            <p:ph idx="2" type="sldImg"/>
          </p:nvPr>
        </p:nvSpPr>
        <p:spPr>
          <a:xfrm>
            <a:off x="1143164" y="914400"/>
            <a:ext cx="4572300" cy="4572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bg>
      <p:bgPr>
        <a:solidFill>
          <a:schemeClr val="lt1"/>
        </a:solidFill>
      </p:bgPr>
    </p:bg>
    <p:spTree>
      <p:nvGrpSpPr>
        <p:cNvPr id="10" name="Shape 10"/>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g392eb361252_0_186"/>
          <p:cNvSpPr txBox="1"/>
          <p:nvPr>
            <p:ph idx="10" type="dt"/>
          </p:nvPr>
        </p:nvSpPr>
        <p:spPr>
          <a:xfrm>
            <a:off x="457212"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g392eb361252_0_186"/>
          <p:cNvSpPr txBox="1"/>
          <p:nvPr>
            <p:ph idx="11" type="ftr"/>
          </p:nvPr>
        </p:nvSpPr>
        <p:spPr>
          <a:xfrm>
            <a:off x="3124283"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g392eb361252_0_186"/>
          <p:cNvSpPr txBox="1"/>
          <p:nvPr>
            <p:ph idx="12" type="sldNum"/>
          </p:nvPr>
        </p:nvSpPr>
        <p:spPr>
          <a:xfrm>
            <a:off x="6553375"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3.png"/><Relationship Id="rId5" Type="http://schemas.openxmlformats.org/officeDocument/2006/relationships/hyperlink" Target="https://www.noachnanitelab.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2.jpg"/><Relationship Id="rId5"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3.png"/><Relationship Id="rId4" Type="http://schemas.openxmlformats.org/officeDocument/2006/relationships/image" Target="../media/image4.png"/><Relationship Id="rId5" Type="http://schemas.openxmlformats.org/officeDocument/2006/relationships/image" Target="../media/image1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png"/><Relationship Id="rId4" Type="http://schemas.openxmlformats.org/officeDocument/2006/relationships/hyperlink" Target="http://www.youtube.com/watch?v=h5qRBitjggs" TargetMode="External"/><Relationship Id="rId5"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png"/><Relationship Id="rId4" Type="http://schemas.openxmlformats.org/officeDocument/2006/relationships/image" Target="../media/image7.png"/><Relationship Id="rId5"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hyperlink" Target="https://youtu.be/h5qRBitjggs" TargetMode="External"/><Relationship Id="rId4" Type="http://schemas.openxmlformats.org/officeDocument/2006/relationships/image" Target="../media/image12.png"/><Relationship Id="rId5" Type="http://schemas.openxmlformats.org/officeDocument/2006/relationships/hyperlink" Target="https://youtu.be/_MN9SA4wUDQ" TargetMode="External"/><Relationship Id="rId6" Type="http://schemas.openxmlformats.org/officeDocument/2006/relationships/image" Target="../media/image9.png"/><Relationship Id="rId7" Type="http://schemas.openxmlformats.org/officeDocument/2006/relationships/hyperlink" Target="https://youtu.be/h5qRBitjggs" TargetMode="External"/><Relationship Id="rId8" Type="http://schemas.openxmlformats.org/officeDocument/2006/relationships/hyperlink" Target="https://youtu.be/_MN9SA4wUDQ"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81220"/>
        </a:solidFill>
      </p:bgPr>
    </p:bg>
    <p:spTree>
      <p:nvGrpSpPr>
        <p:cNvPr id="18" name="Shape 18"/>
        <p:cNvGrpSpPr/>
        <p:nvPr/>
      </p:nvGrpSpPr>
      <p:grpSpPr>
        <a:xfrm>
          <a:off x="0" y="0"/>
          <a:ext cx="0" cy="0"/>
          <a:chOff x="0" y="0"/>
          <a:chExt cx="0" cy="0"/>
        </a:xfrm>
      </p:grpSpPr>
      <p:pic>
        <p:nvPicPr>
          <p:cNvPr descr="_tmp_cover_599017722.png" id="19" name="Google Shape;19;g392eb361252_0_0"/>
          <p:cNvPicPr preferRelativeResize="0"/>
          <p:nvPr/>
        </p:nvPicPr>
        <p:blipFill rotWithShape="1">
          <a:blip r:embed="rId3">
            <a:alphaModFix/>
          </a:blip>
          <a:srcRect b="0" l="0" r="0" t="0"/>
          <a:stretch/>
        </p:blipFill>
        <p:spPr>
          <a:xfrm>
            <a:off x="0" y="0"/>
            <a:ext cx="12191693" cy="2057400"/>
          </a:xfrm>
          <a:prstGeom prst="rect">
            <a:avLst/>
          </a:prstGeom>
          <a:noFill/>
          <a:ln>
            <a:noFill/>
          </a:ln>
        </p:spPr>
      </p:pic>
      <p:sp>
        <p:nvSpPr>
          <p:cNvPr id="20" name="Google Shape;20;g392eb361252_0_0"/>
          <p:cNvSpPr/>
          <p:nvPr/>
        </p:nvSpPr>
        <p:spPr>
          <a:xfrm>
            <a:off x="0" y="0"/>
            <a:ext cx="12192000" cy="2057400"/>
          </a:xfrm>
          <a:prstGeom prst="rect">
            <a:avLst/>
          </a:prstGeom>
          <a:solidFill>
            <a:srgbClr val="000000"/>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1" name="Google Shape;21;g392eb361252_0_0"/>
          <p:cNvSpPr txBox="1"/>
          <p:nvPr/>
        </p:nvSpPr>
        <p:spPr>
          <a:xfrm>
            <a:off x="685818" y="2331720"/>
            <a:ext cx="10973100" cy="708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4000" u="none" cap="none" strike="noStrike">
                <a:solidFill>
                  <a:srgbClr val="FFFFFF"/>
                </a:solidFill>
                <a:latin typeface="Calibri"/>
                <a:ea typeface="Calibri"/>
                <a:cs typeface="Calibri"/>
                <a:sym typeface="Calibri"/>
              </a:rPr>
              <a:t>Noach Nanite Lab | SIMTECH</a:t>
            </a:r>
            <a:endParaRPr/>
          </a:p>
        </p:txBody>
      </p:sp>
      <p:sp>
        <p:nvSpPr>
          <p:cNvPr id="22" name="Google Shape;22;g392eb361252_0_0"/>
          <p:cNvSpPr txBox="1"/>
          <p:nvPr/>
        </p:nvSpPr>
        <p:spPr>
          <a:xfrm>
            <a:off x="685818" y="2971800"/>
            <a:ext cx="10973100" cy="400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2000" u="none" cap="none" strike="noStrike">
                <a:solidFill>
                  <a:srgbClr val="DCE4F0"/>
                </a:solidFill>
                <a:latin typeface="Calibri"/>
                <a:ea typeface="Calibri"/>
                <a:cs typeface="Calibri"/>
                <a:sym typeface="Calibri"/>
              </a:rPr>
              <a:t>Complementary simulation platforms for rapid iteration, familiarization, and mission rehearsal</a:t>
            </a:r>
            <a:endParaRPr/>
          </a:p>
        </p:txBody>
      </p:sp>
      <p:sp>
        <p:nvSpPr>
          <p:cNvPr id="23" name="Google Shape;23;g392eb361252_0_0"/>
          <p:cNvSpPr/>
          <p:nvPr/>
        </p:nvSpPr>
        <p:spPr>
          <a:xfrm>
            <a:off x="685818" y="3794760"/>
            <a:ext cx="10790100" cy="502800"/>
          </a:xfrm>
          <a:prstGeom prst="rect">
            <a:avLst/>
          </a:prstGeom>
          <a:solidFill>
            <a:srgbClr val="56BEFF"/>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4" name="Google Shape;24;g392eb361252_0_0"/>
          <p:cNvSpPr txBox="1"/>
          <p:nvPr/>
        </p:nvSpPr>
        <p:spPr>
          <a:xfrm>
            <a:off x="868703" y="3867912"/>
            <a:ext cx="10424400" cy="338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600" u="none" cap="none" strike="noStrike">
                <a:solidFill>
                  <a:srgbClr val="000000"/>
                </a:solidFill>
                <a:latin typeface="Calibri"/>
                <a:ea typeface="Calibri"/>
                <a:cs typeface="Calibri"/>
                <a:sym typeface="Calibri"/>
              </a:rPr>
              <a:t>Designed to sit alongside prime training systems — open to integration and joint pilots</a:t>
            </a:r>
            <a:endParaRPr/>
          </a:p>
        </p:txBody>
      </p:sp>
      <p:sp>
        <p:nvSpPr>
          <p:cNvPr id="25" name="Google Shape;25;g392eb361252_0_0"/>
          <p:cNvSpPr txBox="1"/>
          <p:nvPr/>
        </p:nvSpPr>
        <p:spPr>
          <a:xfrm>
            <a:off x="685818" y="4572000"/>
            <a:ext cx="10973100" cy="292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300" u="none" cap="none" strike="noStrike">
                <a:solidFill>
                  <a:srgbClr val="B4BED2"/>
                </a:solidFill>
                <a:latin typeface="Calibri"/>
                <a:ea typeface="Calibri"/>
                <a:cs typeface="Calibri"/>
                <a:sym typeface="Calibri"/>
              </a:rPr>
              <a:t>Introductory overview (non-procurement; non-classified)</a:t>
            </a:r>
            <a:endParaRPr/>
          </a:p>
        </p:txBody>
      </p:sp>
      <p:sp>
        <p:nvSpPr>
          <p:cNvPr id="26" name="Google Shape;26;g392eb361252_0_0"/>
          <p:cNvSpPr txBox="1"/>
          <p:nvPr/>
        </p:nvSpPr>
        <p:spPr>
          <a:xfrm>
            <a:off x="548655" y="6492240"/>
            <a:ext cx="11156100" cy="27690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1200" u="none" cap="none" strike="noStrike">
                <a:solidFill>
                  <a:srgbClr val="A0AABE"/>
                </a:solidFill>
                <a:latin typeface="Calibri"/>
                <a:ea typeface="Calibri"/>
                <a:cs typeface="Calibri"/>
                <a:sym typeface="Calibri"/>
              </a:rPr>
              <a:t>NoachNaniteLab.com</a:t>
            </a:r>
            <a:endParaRPr/>
          </a:p>
        </p:txBody>
      </p:sp>
      <p:pic>
        <p:nvPicPr>
          <p:cNvPr id="27" name="Google Shape;27;g392eb361252_0_0" title="NOACH NANITE LAB Logo ChatGPT Jun 18, 2025.png"/>
          <p:cNvPicPr preferRelativeResize="0"/>
          <p:nvPr/>
        </p:nvPicPr>
        <p:blipFill rotWithShape="1">
          <a:blip r:embed="rId4">
            <a:alphaModFix/>
          </a:blip>
          <a:srcRect b="18735" l="16987" r="16421" t="15802"/>
          <a:stretch/>
        </p:blipFill>
        <p:spPr>
          <a:xfrm>
            <a:off x="8449842" y="329543"/>
            <a:ext cx="2609075" cy="2564851"/>
          </a:xfrm>
          <a:prstGeom prst="rect">
            <a:avLst/>
          </a:prstGeom>
          <a:noFill/>
          <a:ln>
            <a:noFill/>
          </a:ln>
        </p:spPr>
      </p:pic>
      <p:sp>
        <p:nvSpPr>
          <p:cNvPr id="28" name="Google Shape;28;g392eb361252_0_0"/>
          <p:cNvSpPr txBox="1"/>
          <p:nvPr/>
        </p:nvSpPr>
        <p:spPr>
          <a:xfrm>
            <a:off x="6977845" y="5596807"/>
            <a:ext cx="43152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000" u="sng">
                <a:solidFill>
                  <a:schemeClr val="lt1"/>
                </a:solidFill>
                <a:latin typeface="Calibri"/>
                <a:ea typeface="Calibri"/>
                <a:cs typeface="Calibri"/>
                <a:sym typeface="Calibri"/>
                <a:hlinkClick r:id="rId5">
                  <a:extLst>
                    <a:ext uri="{A12FA001-AC4F-418D-AE19-62706E023703}">
                      <ahyp:hlinkClr val="tx"/>
                    </a:ext>
                  </a:extLst>
                </a:hlinkClick>
              </a:rPr>
              <a:t>www.noachnanitelab.com</a:t>
            </a:r>
            <a:endParaRPr sz="3000">
              <a:solidFill>
                <a:schemeClr val="lt1"/>
              </a:solidFill>
              <a:latin typeface="Calibri"/>
              <a:ea typeface="Calibri"/>
              <a:cs typeface="Calibri"/>
              <a:sym typeface="Calibri"/>
            </a:endParaRPr>
          </a:p>
        </p:txBody>
      </p:sp>
      <p:sp>
        <p:nvSpPr>
          <p:cNvPr id="29" name="Google Shape;29;g392eb361252_0_0"/>
          <p:cNvSpPr txBox="1"/>
          <p:nvPr/>
        </p:nvSpPr>
        <p:spPr>
          <a:xfrm>
            <a:off x="548665" y="5335199"/>
            <a:ext cx="4838100" cy="1662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3200">
                <a:solidFill>
                  <a:schemeClr val="lt1"/>
                </a:solidFill>
                <a:latin typeface="Calibri"/>
                <a:ea typeface="Calibri"/>
                <a:cs typeface="Calibri"/>
                <a:sym typeface="Calibri"/>
              </a:rPr>
              <a:t>Sidney Vaughan</a:t>
            </a:r>
            <a:endParaRPr sz="3200">
              <a:solidFill>
                <a:schemeClr val="lt1"/>
              </a:solidFill>
              <a:latin typeface="Calibri"/>
              <a:ea typeface="Calibri"/>
              <a:cs typeface="Calibri"/>
              <a:sym typeface="Calibri"/>
            </a:endParaRPr>
          </a:p>
          <a:p>
            <a:pPr indent="0" lvl="0" marL="0" rtl="0" algn="ctr">
              <a:spcBef>
                <a:spcPts val="0"/>
              </a:spcBef>
              <a:spcAft>
                <a:spcPts val="0"/>
              </a:spcAft>
              <a:buNone/>
            </a:pPr>
            <a:r>
              <a:rPr lang="en-US" sz="3200">
                <a:solidFill>
                  <a:schemeClr val="lt1"/>
                </a:solidFill>
                <a:latin typeface="Calibri"/>
                <a:ea typeface="Calibri"/>
                <a:cs typeface="Calibri"/>
                <a:sym typeface="Calibri"/>
              </a:rPr>
              <a:t>Canada: +1 (437)339-3544</a:t>
            </a:r>
            <a:endParaRPr sz="3200">
              <a:solidFill>
                <a:schemeClr val="lt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81220"/>
        </a:solidFill>
      </p:bgPr>
    </p:bg>
    <p:spTree>
      <p:nvGrpSpPr>
        <p:cNvPr id="33" name="Shape 33"/>
        <p:cNvGrpSpPr/>
        <p:nvPr/>
      </p:nvGrpSpPr>
      <p:grpSpPr>
        <a:xfrm>
          <a:off x="0" y="0"/>
          <a:ext cx="0" cy="0"/>
          <a:chOff x="0" y="0"/>
          <a:chExt cx="0" cy="0"/>
        </a:xfrm>
      </p:grpSpPr>
      <p:pic>
        <p:nvPicPr>
          <p:cNvPr descr="_tmp_cover_917193258.png" id="34" name="Google Shape;34;g392eb361252_0_14"/>
          <p:cNvPicPr preferRelativeResize="0"/>
          <p:nvPr/>
        </p:nvPicPr>
        <p:blipFill rotWithShape="1">
          <a:blip r:embed="rId3">
            <a:alphaModFix/>
          </a:blip>
          <a:srcRect b="0" l="0" r="0" t="0"/>
          <a:stretch/>
        </p:blipFill>
        <p:spPr>
          <a:xfrm>
            <a:off x="6492413" y="548640"/>
            <a:ext cx="5303521" cy="5669279"/>
          </a:xfrm>
          <a:prstGeom prst="rect">
            <a:avLst/>
          </a:prstGeom>
          <a:noFill/>
          <a:ln>
            <a:noFill/>
          </a:ln>
        </p:spPr>
      </p:pic>
      <p:sp>
        <p:nvSpPr>
          <p:cNvPr id="35" name="Google Shape;35;g392eb361252_0_14"/>
          <p:cNvSpPr/>
          <p:nvPr/>
        </p:nvSpPr>
        <p:spPr>
          <a:xfrm>
            <a:off x="6492413" y="548640"/>
            <a:ext cx="5303400" cy="5669400"/>
          </a:xfrm>
          <a:prstGeom prst="rect">
            <a:avLst/>
          </a:prstGeom>
          <a:solidFill>
            <a:srgbClr val="000000"/>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36" name="Google Shape;36;g392eb361252_0_14"/>
          <p:cNvSpPr txBox="1"/>
          <p:nvPr/>
        </p:nvSpPr>
        <p:spPr>
          <a:xfrm>
            <a:off x="548665" y="731525"/>
            <a:ext cx="5806800" cy="1139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3400" u="none" cap="none" strike="noStrike">
                <a:solidFill>
                  <a:srgbClr val="FFFFFF"/>
                </a:solidFill>
                <a:latin typeface="Calibri"/>
                <a:ea typeface="Calibri"/>
                <a:cs typeface="Calibri"/>
                <a:sym typeface="Calibri"/>
              </a:rPr>
              <a:t>Why Simulation Matters Today</a:t>
            </a:r>
            <a:endParaRPr/>
          </a:p>
        </p:txBody>
      </p:sp>
      <p:sp>
        <p:nvSpPr>
          <p:cNvPr id="37" name="Google Shape;37;g392eb361252_0_14"/>
          <p:cNvSpPr txBox="1"/>
          <p:nvPr/>
        </p:nvSpPr>
        <p:spPr>
          <a:xfrm>
            <a:off x="777261" y="1508760"/>
            <a:ext cx="5486400" cy="30624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US" sz="1700" u="none" cap="none" strike="noStrike">
                <a:solidFill>
                  <a:srgbClr val="DCE4F0"/>
                </a:solidFill>
                <a:latin typeface="Calibri"/>
                <a:ea typeface="Calibri"/>
                <a:cs typeface="Calibri"/>
                <a:sym typeface="Calibri"/>
              </a:rPr>
              <a:t>Training demand rises faster than certified trainer availability.</a:t>
            </a:r>
            <a:endParaRPr/>
          </a:p>
          <a:p>
            <a:pPr indent="0" lvl="0" marL="0" marR="0" rtl="0" algn="l">
              <a:lnSpc>
                <a:spcPct val="115000"/>
              </a:lnSpc>
              <a:spcBef>
                <a:spcPts val="0"/>
              </a:spcBef>
              <a:spcAft>
                <a:spcPts val="0"/>
              </a:spcAft>
              <a:buNone/>
            </a:pPr>
            <a:r>
              <a:rPr b="0" i="0" lang="en-US" sz="1700" u="none" cap="none" strike="noStrike">
                <a:solidFill>
                  <a:srgbClr val="DCE4F0"/>
                </a:solidFill>
                <a:latin typeface="Calibri"/>
                <a:ea typeface="Calibri"/>
                <a:cs typeface="Calibri"/>
                <a:sym typeface="Calibri"/>
              </a:rPr>
              <a:t>New fleets and new missions require fast familiarization and workflow practice.</a:t>
            </a:r>
            <a:endParaRPr/>
          </a:p>
          <a:p>
            <a:pPr indent="0" lvl="0" marL="0" marR="0" rtl="0" algn="l">
              <a:lnSpc>
                <a:spcPct val="115000"/>
              </a:lnSpc>
              <a:spcBef>
                <a:spcPts val="0"/>
              </a:spcBef>
              <a:spcAft>
                <a:spcPts val="0"/>
              </a:spcAft>
              <a:buNone/>
            </a:pPr>
            <a:r>
              <a:rPr b="0" i="0" lang="en-US" sz="1700" u="none" cap="none" strike="noStrike">
                <a:solidFill>
                  <a:srgbClr val="DCE4F0"/>
                </a:solidFill>
                <a:latin typeface="Calibri"/>
                <a:ea typeface="Calibri"/>
                <a:cs typeface="Calibri"/>
                <a:sym typeface="Calibri"/>
              </a:rPr>
              <a:t>HMI decisions benefit from safe, repeatable experimentation.</a:t>
            </a:r>
            <a:endParaRPr/>
          </a:p>
          <a:p>
            <a:pPr indent="0" lvl="0" marL="0" marR="0" rtl="0" algn="l">
              <a:lnSpc>
                <a:spcPct val="115000"/>
              </a:lnSpc>
              <a:spcBef>
                <a:spcPts val="0"/>
              </a:spcBef>
              <a:spcAft>
                <a:spcPts val="0"/>
              </a:spcAft>
              <a:buNone/>
            </a:pPr>
            <a:r>
              <a:rPr b="0" i="0" lang="en-US" sz="1700" u="none" cap="none" strike="noStrike">
                <a:solidFill>
                  <a:srgbClr val="DCE4F0"/>
                </a:solidFill>
                <a:latin typeface="Calibri"/>
                <a:ea typeface="Calibri"/>
                <a:cs typeface="Calibri"/>
                <a:sym typeface="Calibri"/>
              </a:rPr>
              <a:t>Scenario repeatability enables measurable improvement (debrief, KPIs, instructor control).</a:t>
            </a:r>
            <a:endParaRPr/>
          </a:p>
          <a:p>
            <a:pPr indent="0" lvl="0" marL="0" marR="0" rtl="0" algn="l">
              <a:lnSpc>
                <a:spcPct val="115000"/>
              </a:lnSpc>
              <a:spcBef>
                <a:spcPts val="0"/>
              </a:spcBef>
              <a:spcAft>
                <a:spcPts val="0"/>
              </a:spcAft>
              <a:buNone/>
            </a:pPr>
            <a:r>
              <a:rPr b="0" i="0" lang="en-US" sz="1700" u="none" cap="none" strike="noStrike">
                <a:solidFill>
                  <a:srgbClr val="DCE4F0"/>
                </a:solidFill>
                <a:latin typeface="Calibri"/>
                <a:ea typeface="Calibri"/>
                <a:cs typeface="Calibri"/>
                <a:sym typeface="Calibri"/>
              </a:rPr>
              <a:t>Supports readiness in mixed civil/military operating environments through rehearsed procedures.</a:t>
            </a:r>
            <a:endParaRPr/>
          </a:p>
        </p:txBody>
      </p:sp>
      <p:sp>
        <p:nvSpPr>
          <p:cNvPr id="38" name="Google Shape;38;g392eb361252_0_14"/>
          <p:cNvSpPr txBox="1"/>
          <p:nvPr/>
        </p:nvSpPr>
        <p:spPr>
          <a:xfrm>
            <a:off x="777261" y="5806440"/>
            <a:ext cx="54864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400" u="none" cap="none" strike="noStrike">
                <a:solidFill>
                  <a:srgbClr val="B4BED2"/>
                </a:solidFill>
                <a:latin typeface="Calibri"/>
                <a:ea typeface="Calibri"/>
                <a:cs typeface="Calibri"/>
                <a:sym typeface="Calibri"/>
              </a:rPr>
              <a:t>Focus: non-certified, high-fidelity functional emulation for iteration and rehearsal (not syllabus replacement).</a:t>
            </a:r>
            <a:endParaRPr/>
          </a:p>
        </p:txBody>
      </p:sp>
      <p:sp>
        <p:nvSpPr>
          <p:cNvPr id="39" name="Google Shape;39;g392eb361252_0_14"/>
          <p:cNvSpPr txBox="1"/>
          <p:nvPr/>
        </p:nvSpPr>
        <p:spPr>
          <a:xfrm>
            <a:off x="548655" y="6492240"/>
            <a:ext cx="11156100" cy="27690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1200" u="none" cap="none" strike="noStrike">
                <a:solidFill>
                  <a:srgbClr val="A0AABE"/>
                </a:solidFill>
                <a:latin typeface="Calibri"/>
                <a:ea typeface="Calibri"/>
                <a:cs typeface="Calibri"/>
                <a:sym typeface="Calibri"/>
              </a:rPr>
              <a:t>NoachNaniteLab.com</a:t>
            </a:r>
            <a:endParaRPr/>
          </a:p>
        </p:txBody>
      </p:sp>
      <p:pic>
        <p:nvPicPr>
          <p:cNvPr id="40" name="Google Shape;40;g392eb361252_0_14" title="Ground Control 1.jpg"/>
          <p:cNvPicPr preferRelativeResize="0"/>
          <p:nvPr/>
        </p:nvPicPr>
        <p:blipFill>
          <a:blip r:embed="rId4">
            <a:alphaModFix/>
          </a:blip>
          <a:stretch>
            <a:fillRect/>
          </a:stretch>
        </p:blipFill>
        <p:spPr>
          <a:xfrm>
            <a:off x="6538140" y="3452496"/>
            <a:ext cx="5212075" cy="2939586"/>
          </a:xfrm>
          <a:prstGeom prst="rect">
            <a:avLst/>
          </a:prstGeom>
          <a:solidFill>
            <a:srgbClr val="000000"/>
          </a:solidFill>
          <a:ln>
            <a:noFill/>
          </a:ln>
          <a:effectLst>
            <a:outerShdw blurRad="40000" rotWithShape="0" dir="5400000" dist="23000">
              <a:srgbClr val="000000">
                <a:alpha val="34900"/>
              </a:srgbClr>
            </a:outerShdw>
          </a:effectLst>
        </p:spPr>
      </p:pic>
      <p:pic>
        <p:nvPicPr>
          <p:cNvPr id="41" name="Google Shape;41;g392eb361252_0_14" title="Ground Control 2.png"/>
          <p:cNvPicPr preferRelativeResize="0"/>
          <p:nvPr/>
        </p:nvPicPr>
        <p:blipFill rotWithShape="1">
          <a:blip r:embed="rId5">
            <a:alphaModFix/>
          </a:blip>
          <a:srcRect b="1335" l="3506" r="5410" t="5925"/>
          <a:stretch/>
        </p:blipFill>
        <p:spPr>
          <a:xfrm>
            <a:off x="6663403" y="319950"/>
            <a:ext cx="4947498" cy="310904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81220"/>
        </a:solidFill>
      </p:bgPr>
    </p:bg>
    <p:spTree>
      <p:nvGrpSpPr>
        <p:cNvPr id="45" name="Shape 45"/>
        <p:cNvGrpSpPr/>
        <p:nvPr/>
      </p:nvGrpSpPr>
      <p:grpSpPr>
        <a:xfrm>
          <a:off x="0" y="0"/>
          <a:ext cx="0" cy="0"/>
          <a:chOff x="0" y="0"/>
          <a:chExt cx="0" cy="0"/>
        </a:xfrm>
      </p:grpSpPr>
      <p:sp>
        <p:nvSpPr>
          <p:cNvPr id="46" name="Google Shape;46;g392eb361252_0_25"/>
          <p:cNvSpPr txBox="1"/>
          <p:nvPr/>
        </p:nvSpPr>
        <p:spPr>
          <a:xfrm>
            <a:off x="685818" y="731520"/>
            <a:ext cx="10973100" cy="615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3400" u="none" cap="none" strike="noStrike">
                <a:solidFill>
                  <a:srgbClr val="FFFFFF"/>
                </a:solidFill>
                <a:latin typeface="Calibri"/>
                <a:ea typeface="Calibri"/>
                <a:cs typeface="Calibri"/>
                <a:sym typeface="Calibri"/>
              </a:rPr>
              <a:t>What We Build</a:t>
            </a:r>
            <a:endParaRPr/>
          </a:p>
        </p:txBody>
      </p:sp>
      <p:sp>
        <p:nvSpPr>
          <p:cNvPr id="47" name="Google Shape;47;g392eb361252_0_25"/>
          <p:cNvSpPr txBox="1"/>
          <p:nvPr/>
        </p:nvSpPr>
        <p:spPr>
          <a:xfrm>
            <a:off x="777261" y="1463040"/>
            <a:ext cx="5760900" cy="27615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US" sz="1700" u="none" cap="none" strike="noStrike">
                <a:solidFill>
                  <a:srgbClr val="DCE4F0"/>
                </a:solidFill>
                <a:latin typeface="Calibri"/>
                <a:ea typeface="Calibri"/>
                <a:cs typeface="Calibri"/>
                <a:sym typeface="Calibri"/>
              </a:rPr>
              <a:t>Modular simulator platform for pilot + sensor-operator workflows (multi-monitor GCS-style layouts).</a:t>
            </a:r>
            <a:endParaRPr/>
          </a:p>
          <a:p>
            <a:pPr indent="0" lvl="0" marL="0" marR="0" rtl="0" algn="l">
              <a:lnSpc>
                <a:spcPct val="115000"/>
              </a:lnSpc>
              <a:spcBef>
                <a:spcPts val="0"/>
              </a:spcBef>
              <a:spcAft>
                <a:spcPts val="0"/>
              </a:spcAft>
              <a:buNone/>
            </a:pPr>
            <a:r>
              <a:rPr b="0" i="0" lang="en-US" sz="1700" u="none" cap="none" strike="noStrike">
                <a:solidFill>
                  <a:srgbClr val="DCE4F0"/>
                </a:solidFill>
                <a:latin typeface="Calibri"/>
                <a:ea typeface="Calibri"/>
                <a:cs typeface="Calibri"/>
                <a:sym typeface="Calibri"/>
              </a:rPr>
              <a:t>Mission packs and scenario libraries (maritime, Arctic, disaster response, training ranges).</a:t>
            </a:r>
            <a:endParaRPr/>
          </a:p>
          <a:p>
            <a:pPr indent="0" lvl="0" marL="0" marR="0" rtl="0" algn="l">
              <a:lnSpc>
                <a:spcPct val="115000"/>
              </a:lnSpc>
              <a:spcBef>
                <a:spcPts val="0"/>
              </a:spcBef>
              <a:spcAft>
                <a:spcPts val="0"/>
              </a:spcAft>
              <a:buNone/>
            </a:pPr>
            <a:r>
              <a:rPr b="0" i="0" lang="en-US" sz="1700" u="none" cap="none" strike="noStrike">
                <a:solidFill>
                  <a:srgbClr val="DCE4F0"/>
                </a:solidFill>
                <a:latin typeface="Calibri"/>
                <a:ea typeface="Calibri"/>
                <a:cs typeface="Calibri"/>
                <a:sym typeface="Calibri"/>
              </a:rPr>
              <a:t>Replay + debrief tools, instructor controls, and measurable evaluation rubrics.</a:t>
            </a:r>
            <a:endParaRPr/>
          </a:p>
          <a:p>
            <a:pPr indent="0" lvl="0" marL="0" marR="0" rtl="0" algn="l">
              <a:lnSpc>
                <a:spcPct val="115000"/>
              </a:lnSpc>
              <a:spcBef>
                <a:spcPts val="0"/>
              </a:spcBef>
              <a:spcAft>
                <a:spcPts val="0"/>
              </a:spcAft>
              <a:buNone/>
            </a:pPr>
            <a:r>
              <a:rPr b="0" i="0" lang="en-US" sz="1700" u="none" cap="none" strike="noStrike">
                <a:solidFill>
                  <a:srgbClr val="DCE4F0"/>
                </a:solidFill>
                <a:latin typeface="Calibri"/>
                <a:ea typeface="Calibri"/>
                <a:cs typeface="Calibri"/>
                <a:sym typeface="Calibri"/>
              </a:rPr>
              <a:t>Default operation uses synthetic and public/unclassified data sources; customer-provided feeds only when permitted.</a:t>
            </a:r>
            <a:endParaRPr/>
          </a:p>
        </p:txBody>
      </p:sp>
      <p:sp>
        <p:nvSpPr>
          <p:cNvPr id="48" name="Google Shape;48;g392eb361252_0_25"/>
          <p:cNvSpPr txBox="1"/>
          <p:nvPr/>
        </p:nvSpPr>
        <p:spPr>
          <a:xfrm>
            <a:off x="6766740" y="1463040"/>
            <a:ext cx="5029200" cy="338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600" u="none" cap="none" strike="noStrike">
                <a:solidFill>
                  <a:srgbClr val="56BEFF"/>
                </a:solidFill>
                <a:latin typeface="Calibri"/>
                <a:ea typeface="Calibri"/>
                <a:cs typeface="Calibri"/>
                <a:sym typeface="Calibri"/>
              </a:rPr>
              <a:t>Reference prototype roadmap</a:t>
            </a:r>
            <a:endParaRPr/>
          </a:p>
        </p:txBody>
      </p:sp>
      <p:pic>
        <p:nvPicPr>
          <p:cNvPr descr="_tmp_cover_83694364.png" id="49" name="Google Shape;49;g392eb361252_0_25"/>
          <p:cNvPicPr preferRelativeResize="0"/>
          <p:nvPr/>
        </p:nvPicPr>
        <p:blipFill rotWithShape="1">
          <a:blip r:embed="rId3">
            <a:alphaModFix/>
          </a:blip>
          <a:srcRect b="0" l="0" r="0" t="0"/>
          <a:stretch/>
        </p:blipFill>
        <p:spPr>
          <a:xfrm>
            <a:off x="6766740" y="1874519"/>
            <a:ext cx="5029200" cy="1234440"/>
          </a:xfrm>
          <a:prstGeom prst="rect">
            <a:avLst/>
          </a:prstGeom>
          <a:noFill/>
          <a:ln>
            <a:noFill/>
          </a:ln>
        </p:spPr>
      </p:pic>
      <p:pic>
        <p:nvPicPr>
          <p:cNvPr descr="_tmp_cover_341626730.png" id="50" name="Google Shape;50;g392eb361252_0_25"/>
          <p:cNvPicPr preferRelativeResize="0"/>
          <p:nvPr/>
        </p:nvPicPr>
        <p:blipFill rotWithShape="1">
          <a:blip r:embed="rId4">
            <a:alphaModFix/>
          </a:blip>
          <a:srcRect b="0" l="0" r="0" t="0"/>
          <a:stretch/>
        </p:blipFill>
        <p:spPr>
          <a:xfrm>
            <a:off x="6766740" y="3246120"/>
            <a:ext cx="5029202" cy="1234441"/>
          </a:xfrm>
          <a:prstGeom prst="rect">
            <a:avLst/>
          </a:prstGeom>
          <a:noFill/>
          <a:ln>
            <a:noFill/>
          </a:ln>
        </p:spPr>
      </p:pic>
      <p:sp>
        <p:nvSpPr>
          <p:cNvPr id="51" name="Google Shape;51;g392eb361252_0_25"/>
          <p:cNvSpPr/>
          <p:nvPr/>
        </p:nvSpPr>
        <p:spPr>
          <a:xfrm>
            <a:off x="6766740" y="2788920"/>
            <a:ext cx="5029200" cy="292500"/>
          </a:xfrm>
          <a:prstGeom prst="rect">
            <a:avLst/>
          </a:prstGeom>
          <a:solidFill>
            <a:srgbClr val="000000"/>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52" name="Google Shape;52;g392eb361252_0_25"/>
          <p:cNvSpPr txBox="1"/>
          <p:nvPr/>
        </p:nvSpPr>
        <p:spPr>
          <a:xfrm>
            <a:off x="6903904" y="2834640"/>
            <a:ext cx="4755000" cy="461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u="none" cap="none" strike="noStrike">
                <a:solidFill>
                  <a:srgbClr val="FFFFFF"/>
                </a:solidFill>
                <a:latin typeface="Calibri"/>
                <a:ea typeface="Calibri"/>
                <a:cs typeface="Calibri"/>
                <a:sym typeface="Calibri"/>
              </a:rPr>
              <a:t>Model 1: MQ-9B SkyGuardian workflow demonstrator (RPAS GCS / Flight HUD)</a:t>
            </a:r>
            <a:endParaRPr/>
          </a:p>
        </p:txBody>
      </p:sp>
      <p:sp>
        <p:nvSpPr>
          <p:cNvPr id="53" name="Google Shape;53;g392eb361252_0_25"/>
          <p:cNvSpPr/>
          <p:nvPr/>
        </p:nvSpPr>
        <p:spPr>
          <a:xfrm>
            <a:off x="6766740" y="4160520"/>
            <a:ext cx="5029200" cy="292500"/>
          </a:xfrm>
          <a:prstGeom prst="rect">
            <a:avLst/>
          </a:prstGeom>
          <a:solidFill>
            <a:srgbClr val="000000"/>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54" name="Google Shape;54;g392eb361252_0_25"/>
          <p:cNvSpPr txBox="1"/>
          <p:nvPr/>
        </p:nvSpPr>
        <p:spPr>
          <a:xfrm>
            <a:off x="6903904" y="4206240"/>
            <a:ext cx="4755000" cy="461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u="none" cap="none" strike="noStrike">
                <a:solidFill>
                  <a:srgbClr val="FFFFFF"/>
                </a:solidFill>
                <a:latin typeface="Calibri"/>
                <a:ea typeface="Calibri"/>
                <a:cs typeface="Calibri"/>
                <a:sym typeface="Calibri"/>
              </a:rPr>
              <a:t>Model 2: CC-295 Kingfisher (SAR / humanitarian mission rehearsal)</a:t>
            </a:r>
            <a:endParaRPr/>
          </a:p>
        </p:txBody>
      </p:sp>
      <p:sp>
        <p:nvSpPr>
          <p:cNvPr id="55" name="Google Shape;55;g392eb361252_0_25"/>
          <p:cNvSpPr/>
          <p:nvPr/>
        </p:nvSpPr>
        <p:spPr>
          <a:xfrm>
            <a:off x="6766740" y="5532120"/>
            <a:ext cx="5029200" cy="292500"/>
          </a:xfrm>
          <a:prstGeom prst="rect">
            <a:avLst/>
          </a:prstGeom>
          <a:solidFill>
            <a:srgbClr val="000000"/>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56" name="Google Shape;56;g392eb361252_0_25"/>
          <p:cNvSpPr txBox="1"/>
          <p:nvPr/>
        </p:nvSpPr>
        <p:spPr>
          <a:xfrm>
            <a:off x="6820082" y="5577850"/>
            <a:ext cx="4975800" cy="461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u="none" cap="none" strike="noStrike">
                <a:solidFill>
                  <a:srgbClr val="FFFFFF"/>
                </a:solidFill>
                <a:latin typeface="Calibri"/>
                <a:ea typeface="Calibri"/>
                <a:cs typeface="Calibri"/>
                <a:sym typeface="Calibri"/>
              </a:rPr>
              <a:t>Model 3: CC-330 Husky (strategic transport / refuelling workflow training)</a:t>
            </a:r>
            <a:endParaRPr/>
          </a:p>
        </p:txBody>
      </p:sp>
      <p:sp>
        <p:nvSpPr>
          <p:cNvPr id="57" name="Google Shape;57;g392eb361252_0_25"/>
          <p:cNvSpPr txBox="1"/>
          <p:nvPr/>
        </p:nvSpPr>
        <p:spPr>
          <a:xfrm>
            <a:off x="548655" y="6492240"/>
            <a:ext cx="11156100" cy="27690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1200" u="none" cap="none" strike="noStrike">
                <a:solidFill>
                  <a:srgbClr val="A0AABE"/>
                </a:solidFill>
                <a:latin typeface="Calibri"/>
                <a:ea typeface="Calibri"/>
                <a:cs typeface="Calibri"/>
                <a:sym typeface="Calibri"/>
              </a:rPr>
              <a:t>NoachNaniteLab.com</a:t>
            </a:r>
            <a:endParaRPr/>
          </a:p>
        </p:txBody>
      </p:sp>
      <p:pic>
        <p:nvPicPr>
          <p:cNvPr id="58" name="Google Shape;58;g392eb361252_0_25" title="CC-330 Husky.jpg"/>
          <p:cNvPicPr preferRelativeResize="0"/>
          <p:nvPr/>
        </p:nvPicPr>
        <p:blipFill rotWithShape="1">
          <a:blip r:embed="rId5">
            <a:alphaModFix/>
          </a:blip>
          <a:srcRect b="53666" l="0" r="0" t="30194"/>
          <a:stretch/>
        </p:blipFill>
        <p:spPr>
          <a:xfrm>
            <a:off x="7357296" y="4532000"/>
            <a:ext cx="3857728" cy="110680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81220"/>
        </a:solidFill>
      </p:bgPr>
    </p:bg>
    <p:spTree>
      <p:nvGrpSpPr>
        <p:cNvPr id="62" name="Shape 62"/>
        <p:cNvGrpSpPr/>
        <p:nvPr/>
      </p:nvGrpSpPr>
      <p:grpSpPr>
        <a:xfrm>
          <a:off x="0" y="0"/>
          <a:ext cx="0" cy="0"/>
          <a:chOff x="0" y="0"/>
          <a:chExt cx="0" cy="0"/>
        </a:xfrm>
      </p:grpSpPr>
      <p:sp>
        <p:nvSpPr>
          <p:cNvPr id="63" name="Google Shape;63;g392eb361252_0_41"/>
          <p:cNvSpPr txBox="1"/>
          <p:nvPr/>
        </p:nvSpPr>
        <p:spPr>
          <a:xfrm>
            <a:off x="685818" y="731520"/>
            <a:ext cx="10973100" cy="585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3200" u="none" cap="none" strike="noStrike">
                <a:solidFill>
                  <a:srgbClr val="FFFFFF"/>
                </a:solidFill>
                <a:latin typeface="Calibri"/>
                <a:ea typeface="Calibri"/>
                <a:cs typeface="Calibri"/>
                <a:sym typeface="Calibri"/>
              </a:rPr>
              <a:t>Who This Is For (Buyer Categories)</a:t>
            </a:r>
            <a:endParaRPr/>
          </a:p>
        </p:txBody>
      </p:sp>
      <p:sp>
        <p:nvSpPr>
          <p:cNvPr id="64" name="Google Shape;64;g392eb361252_0_41"/>
          <p:cNvSpPr/>
          <p:nvPr/>
        </p:nvSpPr>
        <p:spPr>
          <a:xfrm>
            <a:off x="685818" y="1508760"/>
            <a:ext cx="3749100" cy="1508700"/>
          </a:xfrm>
          <a:prstGeom prst="roundRect">
            <a:avLst>
              <a:gd fmla="val 16667" name="adj"/>
            </a:avLst>
          </a:prstGeom>
          <a:solidFill>
            <a:srgbClr val="142337"/>
          </a:solidFill>
          <a:ln cap="flat" cmpd="sng" w="9525">
            <a:solidFill>
              <a:srgbClr val="28466E"/>
            </a:solidFill>
            <a:prstDash val="solid"/>
            <a:round/>
            <a:headEnd len="sm" w="sm" type="none"/>
            <a:tailEnd len="sm" w="sm" type="none"/>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65" name="Google Shape;65;g392eb361252_0_41"/>
          <p:cNvSpPr txBox="1"/>
          <p:nvPr/>
        </p:nvSpPr>
        <p:spPr>
          <a:xfrm>
            <a:off x="914424" y="1645920"/>
            <a:ext cx="3291900" cy="307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400" u="none" cap="none" strike="noStrike">
                <a:solidFill>
                  <a:srgbClr val="FFFFFF"/>
                </a:solidFill>
                <a:latin typeface="Calibri"/>
                <a:ea typeface="Calibri"/>
                <a:cs typeface="Calibri"/>
                <a:sym typeface="Calibri"/>
              </a:rPr>
              <a:t>Defense &amp; security operators</a:t>
            </a:r>
            <a:endParaRPr/>
          </a:p>
        </p:txBody>
      </p:sp>
      <p:sp>
        <p:nvSpPr>
          <p:cNvPr id="66" name="Google Shape;66;g392eb361252_0_41"/>
          <p:cNvSpPr txBox="1"/>
          <p:nvPr/>
        </p:nvSpPr>
        <p:spPr>
          <a:xfrm>
            <a:off x="1005867" y="2011680"/>
            <a:ext cx="3200400" cy="489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US" sz="1200" u="none" cap="none" strike="noStrike">
                <a:solidFill>
                  <a:srgbClr val="DCE4F0"/>
                </a:solidFill>
                <a:latin typeface="Calibri"/>
                <a:ea typeface="Calibri"/>
                <a:cs typeface="Calibri"/>
                <a:sym typeface="Calibri"/>
              </a:rPr>
              <a:t>RPAS units and ISR teams</a:t>
            </a:r>
            <a:endParaRPr/>
          </a:p>
          <a:p>
            <a:pPr indent="0" lvl="0" marL="0" marR="0" rtl="0" algn="l">
              <a:lnSpc>
                <a:spcPct val="115000"/>
              </a:lnSpc>
              <a:spcBef>
                <a:spcPts val="0"/>
              </a:spcBef>
              <a:spcAft>
                <a:spcPts val="0"/>
              </a:spcAft>
              <a:buNone/>
            </a:pPr>
            <a:r>
              <a:rPr b="0" i="0" lang="en-US" sz="1200" u="none" cap="none" strike="noStrike">
                <a:solidFill>
                  <a:srgbClr val="DCE4F0"/>
                </a:solidFill>
                <a:latin typeface="Calibri"/>
                <a:ea typeface="Calibri"/>
                <a:cs typeface="Calibri"/>
                <a:sym typeface="Calibri"/>
              </a:rPr>
              <a:t>Mission rehearsal &amp; familiarization</a:t>
            </a:r>
            <a:endParaRPr/>
          </a:p>
        </p:txBody>
      </p:sp>
      <p:sp>
        <p:nvSpPr>
          <p:cNvPr id="67" name="Google Shape;67;g392eb361252_0_41"/>
          <p:cNvSpPr/>
          <p:nvPr/>
        </p:nvSpPr>
        <p:spPr>
          <a:xfrm>
            <a:off x="4755006" y="1508760"/>
            <a:ext cx="3749100" cy="1508700"/>
          </a:xfrm>
          <a:prstGeom prst="roundRect">
            <a:avLst>
              <a:gd fmla="val 16667" name="adj"/>
            </a:avLst>
          </a:prstGeom>
          <a:solidFill>
            <a:srgbClr val="142337"/>
          </a:solidFill>
          <a:ln cap="flat" cmpd="sng" w="9525">
            <a:solidFill>
              <a:srgbClr val="28466E"/>
            </a:solidFill>
            <a:prstDash val="solid"/>
            <a:round/>
            <a:headEnd len="sm" w="sm" type="none"/>
            <a:tailEnd len="sm" w="sm" type="none"/>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68" name="Google Shape;68;g392eb361252_0_41"/>
          <p:cNvSpPr txBox="1"/>
          <p:nvPr/>
        </p:nvSpPr>
        <p:spPr>
          <a:xfrm>
            <a:off x="4983612" y="1645920"/>
            <a:ext cx="3291900" cy="307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400" u="none" cap="none" strike="noStrike">
                <a:solidFill>
                  <a:srgbClr val="FFFFFF"/>
                </a:solidFill>
                <a:latin typeface="Calibri"/>
                <a:ea typeface="Calibri"/>
                <a:cs typeface="Calibri"/>
                <a:sym typeface="Calibri"/>
              </a:rPr>
              <a:t>Search &amp; Rescue organizations</a:t>
            </a:r>
            <a:endParaRPr/>
          </a:p>
        </p:txBody>
      </p:sp>
      <p:sp>
        <p:nvSpPr>
          <p:cNvPr id="69" name="Google Shape;69;g392eb361252_0_41"/>
          <p:cNvSpPr txBox="1"/>
          <p:nvPr/>
        </p:nvSpPr>
        <p:spPr>
          <a:xfrm>
            <a:off x="5075054" y="2011680"/>
            <a:ext cx="3200400" cy="489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US" sz="1200" u="none" cap="none" strike="noStrike">
                <a:solidFill>
                  <a:srgbClr val="DCE4F0"/>
                </a:solidFill>
                <a:latin typeface="Calibri"/>
                <a:ea typeface="Calibri"/>
                <a:cs typeface="Calibri"/>
                <a:sym typeface="Calibri"/>
              </a:rPr>
              <a:t>SAR workflow practice</a:t>
            </a:r>
            <a:endParaRPr/>
          </a:p>
          <a:p>
            <a:pPr indent="0" lvl="0" marL="0" marR="0" rtl="0" algn="l">
              <a:lnSpc>
                <a:spcPct val="115000"/>
              </a:lnSpc>
              <a:spcBef>
                <a:spcPts val="0"/>
              </a:spcBef>
              <a:spcAft>
                <a:spcPts val="0"/>
              </a:spcAft>
              <a:buNone/>
            </a:pPr>
            <a:r>
              <a:rPr b="0" i="0" lang="en-US" sz="1200" u="none" cap="none" strike="noStrike">
                <a:solidFill>
                  <a:srgbClr val="DCE4F0"/>
                </a:solidFill>
                <a:latin typeface="Calibri"/>
                <a:ea typeface="Calibri"/>
                <a:cs typeface="Calibri"/>
                <a:sym typeface="Calibri"/>
              </a:rPr>
              <a:t>Severe weather + terrain scenarios</a:t>
            </a:r>
            <a:endParaRPr/>
          </a:p>
        </p:txBody>
      </p:sp>
      <p:sp>
        <p:nvSpPr>
          <p:cNvPr id="70" name="Google Shape;70;g392eb361252_0_41"/>
          <p:cNvSpPr/>
          <p:nvPr/>
        </p:nvSpPr>
        <p:spPr>
          <a:xfrm>
            <a:off x="8824193" y="1508760"/>
            <a:ext cx="3749100" cy="1508700"/>
          </a:xfrm>
          <a:prstGeom prst="roundRect">
            <a:avLst>
              <a:gd fmla="val 16667" name="adj"/>
            </a:avLst>
          </a:prstGeom>
          <a:solidFill>
            <a:srgbClr val="142337"/>
          </a:solidFill>
          <a:ln cap="flat" cmpd="sng" w="9525">
            <a:solidFill>
              <a:srgbClr val="28466E"/>
            </a:solidFill>
            <a:prstDash val="solid"/>
            <a:round/>
            <a:headEnd len="sm" w="sm" type="none"/>
            <a:tailEnd len="sm" w="sm" type="none"/>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71" name="Google Shape;71;g392eb361252_0_41"/>
          <p:cNvSpPr txBox="1"/>
          <p:nvPr/>
        </p:nvSpPr>
        <p:spPr>
          <a:xfrm>
            <a:off x="9052799" y="1645920"/>
            <a:ext cx="3291900" cy="307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400" u="none" cap="none" strike="noStrike">
                <a:solidFill>
                  <a:srgbClr val="FFFFFF"/>
                </a:solidFill>
                <a:latin typeface="Calibri"/>
                <a:ea typeface="Calibri"/>
                <a:cs typeface="Calibri"/>
                <a:sym typeface="Calibri"/>
              </a:rPr>
              <a:t>Public safety &amp; civil agencies</a:t>
            </a:r>
            <a:endParaRPr/>
          </a:p>
        </p:txBody>
      </p:sp>
      <p:sp>
        <p:nvSpPr>
          <p:cNvPr id="72" name="Google Shape;72;g392eb361252_0_41"/>
          <p:cNvSpPr txBox="1"/>
          <p:nvPr/>
        </p:nvSpPr>
        <p:spPr>
          <a:xfrm>
            <a:off x="9144242" y="2011680"/>
            <a:ext cx="3200400" cy="489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US" sz="1200" u="none" cap="none" strike="noStrike">
                <a:solidFill>
                  <a:srgbClr val="DCE4F0"/>
                </a:solidFill>
                <a:latin typeface="Calibri"/>
                <a:ea typeface="Calibri"/>
                <a:cs typeface="Calibri"/>
                <a:sym typeface="Calibri"/>
              </a:rPr>
              <a:t>Disaster response training</a:t>
            </a:r>
            <a:endParaRPr/>
          </a:p>
          <a:p>
            <a:pPr indent="0" lvl="0" marL="0" marR="0" rtl="0" algn="l">
              <a:lnSpc>
                <a:spcPct val="115000"/>
              </a:lnSpc>
              <a:spcBef>
                <a:spcPts val="0"/>
              </a:spcBef>
              <a:spcAft>
                <a:spcPts val="0"/>
              </a:spcAft>
              <a:buNone/>
            </a:pPr>
            <a:r>
              <a:rPr b="0" i="0" lang="en-US" sz="1200" u="none" cap="none" strike="noStrike">
                <a:solidFill>
                  <a:srgbClr val="DCE4F0"/>
                </a:solidFill>
                <a:latin typeface="Calibri"/>
                <a:ea typeface="Calibri"/>
                <a:cs typeface="Calibri"/>
                <a:sym typeface="Calibri"/>
              </a:rPr>
              <a:t>Maritime and border awareness</a:t>
            </a:r>
            <a:endParaRPr/>
          </a:p>
        </p:txBody>
      </p:sp>
      <p:sp>
        <p:nvSpPr>
          <p:cNvPr id="73" name="Google Shape;73;g392eb361252_0_41"/>
          <p:cNvSpPr/>
          <p:nvPr/>
        </p:nvSpPr>
        <p:spPr>
          <a:xfrm>
            <a:off x="685818" y="3337560"/>
            <a:ext cx="3749100" cy="1508700"/>
          </a:xfrm>
          <a:prstGeom prst="roundRect">
            <a:avLst>
              <a:gd fmla="val 16667" name="adj"/>
            </a:avLst>
          </a:prstGeom>
          <a:solidFill>
            <a:srgbClr val="142337"/>
          </a:solidFill>
          <a:ln cap="flat" cmpd="sng" w="9525">
            <a:solidFill>
              <a:srgbClr val="28466E"/>
            </a:solidFill>
            <a:prstDash val="solid"/>
            <a:round/>
            <a:headEnd len="sm" w="sm" type="none"/>
            <a:tailEnd len="sm" w="sm" type="none"/>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74" name="Google Shape;74;g392eb361252_0_41"/>
          <p:cNvSpPr txBox="1"/>
          <p:nvPr/>
        </p:nvSpPr>
        <p:spPr>
          <a:xfrm>
            <a:off x="914424" y="3474720"/>
            <a:ext cx="3291900" cy="307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400" u="none" cap="none" strike="noStrike">
                <a:solidFill>
                  <a:srgbClr val="FFFFFF"/>
                </a:solidFill>
                <a:latin typeface="Calibri"/>
                <a:ea typeface="Calibri"/>
                <a:cs typeface="Calibri"/>
                <a:sym typeface="Calibri"/>
              </a:rPr>
              <a:t>Prime training providers</a:t>
            </a:r>
            <a:endParaRPr/>
          </a:p>
        </p:txBody>
      </p:sp>
      <p:sp>
        <p:nvSpPr>
          <p:cNvPr id="75" name="Google Shape;75;g392eb361252_0_41"/>
          <p:cNvSpPr txBox="1"/>
          <p:nvPr/>
        </p:nvSpPr>
        <p:spPr>
          <a:xfrm>
            <a:off x="1005867" y="3840480"/>
            <a:ext cx="3200400" cy="489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US" sz="1200" u="none" cap="none" strike="noStrike">
                <a:solidFill>
                  <a:srgbClr val="DCE4F0"/>
                </a:solidFill>
                <a:latin typeface="Calibri"/>
                <a:ea typeface="Calibri"/>
                <a:cs typeface="Calibri"/>
                <a:sym typeface="Calibri"/>
              </a:rPr>
              <a:t>Adjunct “iteration lane” modules</a:t>
            </a:r>
            <a:endParaRPr/>
          </a:p>
          <a:p>
            <a:pPr indent="0" lvl="0" marL="0" marR="0" rtl="0" algn="l">
              <a:lnSpc>
                <a:spcPct val="115000"/>
              </a:lnSpc>
              <a:spcBef>
                <a:spcPts val="0"/>
              </a:spcBef>
              <a:spcAft>
                <a:spcPts val="0"/>
              </a:spcAft>
              <a:buNone/>
            </a:pPr>
            <a:r>
              <a:rPr b="0" i="0" lang="en-US" sz="1200" u="none" cap="none" strike="noStrike">
                <a:solidFill>
                  <a:srgbClr val="DCE4F0"/>
                </a:solidFill>
                <a:latin typeface="Calibri"/>
                <a:ea typeface="Calibri"/>
                <a:cs typeface="Calibri"/>
                <a:sym typeface="Calibri"/>
              </a:rPr>
              <a:t>Joint pilots + validated handoff</a:t>
            </a:r>
            <a:endParaRPr/>
          </a:p>
        </p:txBody>
      </p:sp>
      <p:sp>
        <p:nvSpPr>
          <p:cNvPr id="76" name="Google Shape;76;g392eb361252_0_41"/>
          <p:cNvSpPr/>
          <p:nvPr/>
        </p:nvSpPr>
        <p:spPr>
          <a:xfrm>
            <a:off x="4755006" y="3337560"/>
            <a:ext cx="3749100" cy="1508700"/>
          </a:xfrm>
          <a:prstGeom prst="roundRect">
            <a:avLst>
              <a:gd fmla="val 16667" name="adj"/>
            </a:avLst>
          </a:prstGeom>
          <a:solidFill>
            <a:srgbClr val="142337"/>
          </a:solidFill>
          <a:ln cap="flat" cmpd="sng" w="9525">
            <a:solidFill>
              <a:srgbClr val="28466E"/>
            </a:solidFill>
            <a:prstDash val="solid"/>
            <a:round/>
            <a:headEnd len="sm" w="sm" type="none"/>
            <a:tailEnd len="sm" w="sm" type="none"/>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77" name="Google Shape;77;g392eb361252_0_41"/>
          <p:cNvSpPr txBox="1"/>
          <p:nvPr/>
        </p:nvSpPr>
        <p:spPr>
          <a:xfrm>
            <a:off x="4983612" y="3474720"/>
            <a:ext cx="3291900" cy="307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400" u="none" cap="none" strike="noStrike">
                <a:solidFill>
                  <a:srgbClr val="FFFFFF"/>
                </a:solidFill>
                <a:latin typeface="Calibri"/>
                <a:ea typeface="Calibri"/>
                <a:cs typeface="Calibri"/>
                <a:sym typeface="Calibri"/>
              </a:rPr>
              <a:t>Academia &amp; research labs</a:t>
            </a:r>
            <a:endParaRPr/>
          </a:p>
        </p:txBody>
      </p:sp>
      <p:sp>
        <p:nvSpPr>
          <p:cNvPr id="78" name="Google Shape;78;g392eb361252_0_41"/>
          <p:cNvSpPr txBox="1"/>
          <p:nvPr/>
        </p:nvSpPr>
        <p:spPr>
          <a:xfrm>
            <a:off x="5075054" y="3840480"/>
            <a:ext cx="3200400" cy="489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US" sz="1200" u="none" cap="none" strike="noStrike">
                <a:solidFill>
                  <a:srgbClr val="DCE4F0"/>
                </a:solidFill>
                <a:latin typeface="Calibri"/>
                <a:ea typeface="Calibri"/>
                <a:cs typeface="Calibri"/>
                <a:sym typeface="Calibri"/>
              </a:rPr>
              <a:t>Human factors &amp; procedure testing</a:t>
            </a:r>
            <a:endParaRPr/>
          </a:p>
          <a:p>
            <a:pPr indent="0" lvl="0" marL="0" marR="0" rtl="0" algn="l">
              <a:lnSpc>
                <a:spcPct val="115000"/>
              </a:lnSpc>
              <a:spcBef>
                <a:spcPts val="0"/>
              </a:spcBef>
              <a:spcAft>
                <a:spcPts val="0"/>
              </a:spcAft>
              <a:buNone/>
            </a:pPr>
            <a:r>
              <a:rPr b="0" i="0" lang="en-US" sz="1200" u="none" cap="none" strike="noStrike">
                <a:solidFill>
                  <a:srgbClr val="DCE4F0"/>
                </a:solidFill>
                <a:latin typeface="Calibri"/>
                <a:ea typeface="Calibri"/>
                <a:cs typeface="Calibri"/>
                <a:sym typeface="Calibri"/>
              </a:rPr>
              <a:t>HMI / workload studies</a:t>
            </a:r>
            <a:endParaRPr/>
          </a:p>
        </p:txBody>
      </p:sp>
      <p:sp>
        <p:nvSpPr>
          <p:cNvPr id="79" name="Google Shape;79;g392eb361252_0_41"/>
          <p:cNvSpPr/>
          <p:nvPr/>
        </p:nvSpPr>
        <p:spPr>
          <a:xfrm>
            <a:off x="8824193" y="3337560"/>
            <a:ext cx="3749100" cy="1508700"/>
          </a:xfrm>
          <a:prstGeom prst="roundRect">
            <a:avLst>
              <a:gd fmla="val 16667" name="adj"/>
            </a:avLst>
          </a:prstGeom>
          <a:solidFill>
            <a:srgbClr val="142337"/>
          </a:solidFill>
          <a:ln cap="flat" cmpd="sng" w="9525">
            <a:solidFill>
              <a:srgbClr val="28466E"/>
            </a:solidFill>
            <a:prstDash val="solid"/>
            <a:round/>
            <a:headEnd len="sm" w="sm" type="none"/>
            <a:tailEnd len="sm" w="sm" type="none"/>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80" name="Google Shape;80;g392eb361252_0_41"/>
          <p:cNvSpPr txBox="1"/>
          <p:nvPr/>
        </p:nvSpPr>
        <p:spPr>
          <a:xfrm>
            <a:off x="9052799" y="3474720"/>
            <a:ext cx="3291900" cy="307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400" u="none" cap="none" strike="noStrike">
                <a:solidFill>
                  <a:srgbClr val="FFFFFF"/>
                </a:solidFill>
                <a:latin typeface="Calibri"/>
                <a:ea typeface="Calibri"/>
                <a:cs typeface="Calibri"/>
                <a:sym typeface="Calibri"/>
              </a:rPr>
              <a:t>Industry partners</a:t>
            </a:r>
            <a:endParaRPr/>
          </a:p>
        </p:txBody>
      </p:sp>
      <p:sp>
        <p:nvSpPr>
          <p:cNvPr id="81" name="Google Shape;81;g392eb361252_0_41"/>
          <p:cNvSpPr txBox="1"/>
          <p:nvPr/>
        </p:nvSpPr>
        <p:spPr>
          <a:xfrm>
            <a:off x="9144242" y="3840480"/>
            <a:ext cx="3200400" cy="489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US" sz="1200" u="none" cap="none" strike="noStrike">
                <a:solidFill>
                  <a:srgbClr val="DCE4F0"/>
                </a:solidFill>
                <a:latin typeface="Calibri"/>
                <a:ea typeface="Calibri"/>
                <a:cs typeface="Calibri"/>
                <a:sym typeface="Calibri"/>
              </a:rPr>
              <a:t>Interface prototypes</a:t>
            </a:r>
            <a:endParaRPr/>
          </a:p>
          <a:p>
            <a:pPr indent="0" lvl="0" marL="0" marR="0" rtl="0" algn="l">
              <a:lnSpc>
                <a:spcPct val="115000"/>
              </a:lnSpc>
              <a:spcBef>
                <a:spcPts val="0"/>
              </a:spcBef>
              <a:spcAft>
                <a:spcPts val="0"/>
              </a:spcAft>
              <a:buNone/>
            </a:pPr>
            <a:r>
              <a:rPr b="0" i="0" lang="en-US" sz="1200" u="none" cap="none" strike="noStrike">
                <a:solidFill>
                  <a:srgbClr val="DCE4F0"/>
                </a:solidFill>
                <a:latin typeface="Calibri"/>
                <a:ea typeface="Calibri"/>
                <a:cs typeface="Calibri"/>
                <a:sym typeface="Calibri"/>
              </a:rPr>
              <a:t>MOSA-aligned integration artifacts</a:t>
            </a:r>
            <a:endParaRPr/>
          </a:p>
        </p:txBody>
      </p:sp>
      <p:sp>
        <p:nvSpPr>
          <p:cNvPr id="82" name="Google Shape;82;g392eb361252_0_41"/>
          <p:cNvSpPr txBox="1"/>
          <p:nvPr/>
        </p:nvSpPr>
        <p:spPr>
          <a:xfrm>
            <a:off x="777261" y="6263640"/>
            <a:ext cx="109731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200" u="none" cap="none" strike="noStrike">
                <a:solidFill>
                  <a:srgbClr val="B4BED2"/>
                </a:solidFill>
                <a:latin typeface="Calibri"/>
                <a:ea typeface="Calibri"/>
                <a:cs typeface="Calibri"/>
                <a:sym typeface="Calibri"/>
              </a:rPr>
              <a:t>Buyer framing: categories, not contracts — adoption drivers: throughput, risk reduction, and scalable iteration.</a:t>
            </a:r>
            <a:endParaRPr/>
          </a:p>
        </p:txBody>
      </p:sp>
      <p:sp>
        <p:nvSpPr>
          <p:cNvPr id="83" name="Google Shape;83;g392eb361252_0_41"/>
          <p:cNvSpPr txBox="1"/>
          <p:nvPr/>
        </p:nvSpPr>
        <p:spPr>
          <a:xfrm>
            <a:off x="548655" y="6492240"/>
            <a:ext cx="11156100" cy="27690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1200" u="none" cap="none" strike="noStrike">
                <a:solidFill>
                  <a:srgbClr val="A0AABE"/>
                </a:solidFill>
                <a:latin typeface="Calibri"/>
                <a:ea typeface="Calibri"/>
                <a:cs typeface="Calibri"/>
                <a:sym typeface="Calibri"/>
              </a:rPr>
              <a:t>NoachNaniteLab.com</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81220"/>
        </a:solidFill>
      </p:bgPr>
    </p:bg>
    <p:spTree>
      <p:nvGrpSpPr>
        <p:cNvPr id="87" name="Shape 87"/>
        <p:cNvGrpSpPr/>
        <p:nvPr/>
      </p:nvGrpSpPr>
      <p:grpSpPr>
        <a:xfrm>
          <a:off x="0" y="0"/>
          <a:ext cx="0" cy="0"/>
          <a:chOff x="0" y="0"/>
          <a:chExt cx="0" cy="0"/>
        </a:xfrm>
      </p:grpSpPr>
      <p:sp>
        <p:nvSpPr>
          <p:cNvPr id="88" name="Google Shape;88;g392eb361252_0_65"/>
          <p:cNvSpPr txBox="1"/>
          <p:nvPr/>
        </p:nvSpPr>
        <p:spPr>
          <a:xfrm>
            <a:off x="685818" y="731520"/>
            <a:ext cx="10973100" cy="554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3000" u="none" cap="none" strike="noStrike">
                <a:solidFill>
                  <a:srgbClr val="FFFFFF"/>
                </a:solidFill>
                <a:latin typeface="Calibri"/>
                <a:ea typeface="Calibri"/>
                <a:cs typeface="Calibri"/>
                <a:sym typeface="Calibri"/>
              </a:rPr>
              <a:t>Why These Organizations Are Actively Looking for This</a:t>
            </a:r>
            <a:endParaRPr/>
          </a:p>
        </p:txBody>
      </p:sp>
      <p:sp>
        <p:nvSpPr>
          <p:cNvPr id="89" name="Google Shape;89;g392eb361252_0_65"/>
          <p:cNvSpPr txBox="1"/>
          <p:nvPr/>
        </p:nvSpPr>
        <p:spPr>
          <a:xfrm>
            <a:off x="822972" y="1508750"/>
            <a:ext cx="4557000" cy="45114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US" sz="1800" u="none" cap="none" strike="noStrike">
                <a:solidFill>
                  <a:srgbClr val="DCE4F0"/>
                </a:solidFill>
                <a:latin typeface="Calibri"/>
                <a:ea typeface="Calibri"/>
                <a:cs typeface="Calibri"/>
                <a:sym typeface="Calibri"/>
              </a:rPr>
              <a:t>Increase training throughput without waiting for production trainer change cycles.</a:t>
            </a:r>
            <a:endParaRPr/>
          </a:p>
          <a:p>
            <a:pPr indent="0" lvl="0" marL="0" marR="0" rtl="0" algn="l">
              <a:lnSpc>
                <a:spcPct val="115000"/>
              </a:lnSpc>
              <a:spcBef>
                <a:spcPts val="0"/>
              </a:spcBef>
              <a:spcAft>
                <a:spcPts val="0"/>
              </a:spcAft>
              <a:buNone/>
            </a:pPr>
            <a:r>
              <a:rPr b="0" i="0" lang="en-US" sz="1800" u="none" cap="none" strike="noStrike">
                <a:solidFill>
                  <a:srgbClr val="DCE4F0"/>
                </a:solidFill>
                <a:latin typeface="Calibri"/>
                <a:ea typeface="Calibri"/>
                <a:cs typeface="Calibri"/>
                <a:sym typeface="Calibri"/>
              </a:rPr>
              <a:t>De-risk procedures and interface choices before formal training or certification decisions.</a:t>
            </a:r>
            <a:endParaRPr/>
          </a:p>
          <a:p>
            <a:pPr indent="0" lvl="0" marL="0" marR="0" rtl="0" algn="l">
              <a:lnSpc>
                <a:spcPct val="115000"/>
              </a:lnSpc>
              <a:spcBef>
                <a:spcPts val="0"/>
              </a:spcBef>
              <a:spcAft>
                <a:spcPts val="0"/>
              </a:spcAft>
              <a:buNone/>
            </a:pPr>
            <a:r>
              <a:rPr b="0" i="0" lang="en-US" sz="1800" u="none" cap="none" strike="noStrike">
                <a:solidFill>
                  <a:srgbClr val="DCE4F0"/>
                </a:solidFill>
                <a:latin typeface="Calibri"/>
                <a:ea typeface="Calibri"/>
                <a:cs typeface="Calibri"/>
                <a:sym typeface="Calibri"/>
              </a:rPr>
              <a:t>Support multi-role training (pilot + sensor operator) and repeatable debrief.</a:t>
            </a:r>
            <a:endParaRPr/>
          </a:p>
          <a:p>
            <a:pPr indent="0" lvl="0" marL="0" marR="0" rtl="0" algn="l">
              <a:lnSpc>
                <a:spcPct val="115000"/>
              </a:lnSpc>
              <a:spcBef>
                <a:spcPts val="0"/>
              </a:spcBef>
              <a:spcAft>
                <a:spcPts val="0"/>
              </a:spcAft>
              <a:buNone/>
            </a:pPr>
            <a:r>
              <a:rPr b="0" i="0" lang="en-US" sz="1800" u="none" cap="none" strike="noStrike">
                <a:solidFill>
                  <a:srgbClr val="DCE4F0"/>
                </a:solidFill>
                <a:latin typeface="Calibri"/>
                <a:ea typeface="Calibri"/>
                <a:cs typeface="Calibri"/>
                <a:sym typeface="Calibri"/>
              </a:rPr>
              <a:t>Enable rapid iteration of mission packs for evolving priorities (Arctic, maritime, disaster response).</a:t>
            </a:r>
            <a:endParaRPr/>
          </a:p>
          <a:p>
            <a:pPr indent="0" lvl="0" marL="0" marR="0" rtl="0" algn="l">
              <a:lnSpc>
                <a:spcPct val="115000"/>
              </a:lnSpc>
              <a:spcBef>
                <a:spcPts val="0"/>
              </a:spcBef>
              <a:spcAft>
                <a:spcPts val="0"/>
              </a:spcAft>
              <a:buNone/>
            </a:pPr>
            <a:r>
              <a:rPr b="0" i="0" lang="en-US" sz="1800" u="none" cap="none" strike="noStrike">
                <a:solidFill>
                  <a:srgbClr val="DCE4F0"/>
                </a:solidFill>
                <a:latin typeface="Calibri"/>
                <a:ea typeface="Calibri"/>
                <a:cs typeface="Calibri"/>
                <a:sym typeface="Calibri"/>
              </a:rPr>
              <a:t>Reduce onboarding friction with low-setup, repeatable scenarios and measurable outcomes.</a:t>
            </a:r>
            <a:endParaRPr/>
          </a:p>
        </p:txBody>
      </p:sp>
      <p:pic>
        <p:nvPicPr>
          <p:cNvPr descr="_tmp_cover_752495724.png" id="90" name="Google Shape;90;g392eb361252_0_65"/>
          <p:cNvPicPr preferRelativeResize="0"/>
          <p:nvPr/>
        </p:nvPicPr>
        <p:blipFill rotWithShape="1">
          <a:blip r:embed="rId3">
            <a:alphaModFix/>
          </a:blip>
          <a:srcRect b="0" l="0" r="0" t="0"/>
          <a:stretch/>
        </p:blipFill>
        <p:spPr>
          <a:xfrm>
            <a:off x="7635444" y="1508760"/>
            <a:ext cx="4434839" cy="4480560"/>
          </a:xfrm>
          <a:prstGeom prst="rect">
            <a:avLst/>
          </a:prstGeom>
          <a:noFill/>
          <a:ln>
            <a:noFill/>
          </a:ln>
        </p:spPr>
      </p:pic>
      <p:sp>
        <p:nvSpPr>
          <p:cNvPr id="91" name="Google Shape;91;g392eb361252_0_65"/>
          <p:cNvSpPr/>
          <p:nvPr/>
        </p:nvSpPr>
        <p:spPr>
          <a:xfrm>
            <a:off x="7635444" y="1508760"/>
            <a:ext cx="4434900" cy="4480500"/>
          </a:xfrm>
          <a:prstGeom prst="rect">
            <a:avLst/>
          </a:prstGeom>
          <a:solidFill>
            <a:srgbClr val="000000"/>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92" name="Google Shape;92;g392eb361252_0_65"/>
          <p:cNvSpPr txBox="1"/>
          <p:nvPr/>
        </p:nvSpPr>
        <p:spPr>
          <a:xfrm>
            <a:off x="7818328" y="6080760"/>
            <a:ext cx="41604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200" u="none" cap="none" strike="noStrike">
                <a:solidFill>
                  <a:srgbClr val="E6E6E6"/>
                </a:solidFill>
                <a:latin typeface="Calibri"/>
                <a:ea typeface="Calibri"/>
                <a:cs typeface="Calibri"/>
                <a:sym typeface="Calibri"/>
              </a:rPr>
              <a:t>Illustrative only — not a live feed.</a:t>
            </a:r>
            <a:endParaRPr/>
          </a:p>
        </p:txBody>
      </p:sp>
      <p:sp>
        <p:nvSpPr>
          <p:cNvPr id="93" name="Google Shape;93;g392eb361252_0_65"/>
          <p:cNvSpPr txBox="1"/>
          <p:nvPr/>
        </p:nvSpPr>
        <p:spPr>
          <a:xfrm>
            <a:off x="548655" y="6492240"/>
            <a:ext cx="11156100" cy="27690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1200" u="none" cap="none" strike="noStrike">
                <a:solidFill>
                  <a:srgbClr val="A0AABE"/>
                </a:solidFill>
                <a:latin typeface="Calibri"/>
                <a:ea typeface="Calibri"/>
                <a:cs typeface="Calibri"/>
                <a:sym typeface="Calibri"/>
              </a:rPr>
              <a:t>NoachNaniteLab.com</a:t>
            </a:r>
            <a:endParaRPr/>
          </a:p>
        </p:txBody>
      </p:sp>
      <p:pic>
        <p:nvPicPr>
          <p:cNvPr descr="Noach Nanite Lab Inc. — SIMTECH | RPAS Flight HUD Simulator Demo&#10;&#10;This short clip shows a work-in-progress RPAS flight HUD simulator composited over a realistic aerial background to illustrate how the interface behaves during an airborne surveillance scenario. The HUD elements are part of an ongoing simulation platform focused on training, visualization, and systems familiarization for remotely piloted aircraft operations.&#10;&#10;This video is a visual demonstration only: it does not represent a live aircraft feed, operational mission data, or any classified capability. All imagery is illustrative and used to communicate the look, feel, and progression of the simulator.&#10;&#10;For partnership, funding, or technical brief requests, contact: jselva@noachnanitelab.com" id="94" name="Google Shape;94;g392eb361252_0_65" title="MQ-9B Sky and Sea Guardian FlightHUD (Head-Up Display) Simulator by www.NoachNaniteLab.com">
            <a:hlinkClick r:id="rId4"/>
          </p:cNvPr>
          <p:cNvPicPr preferRelativeResize="0"/>
          <p:nvPr/>
        </p:nvPicPr>
        <p:blipFill>
          <a:blip r:embed="rId5">
            <a:alphaModFix/>
          </a:blip>
          <a:stretch>
            <a:fillRect/>
          </a:stretch>
        </p:blipFill>
        <p:spPr>
          <a:xfrm>
            <a:off x="5380094" y="1508750"/>
            <a:ext cx="6767525" cy="380671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
                                        </p:tgtEl>
                                        <p:attrNameLst>
                                          <p:attrName>style.visibility</p:attrName>
                                        </p:attrNameLst>
                                      </p:cBhvr>
                                      <p:to>
                                        <p:strVal val="visible"/>
                                      </p:to>
                                    </p:set>
                                    <p:animEffect filter="fade" transition="in">
                                      <p:cBhvr>
                                        <p:cTn dur="1000"/>
                                        <p:tgtEl>
                                          <p:spTgt spid="9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81220"/>
        </a:solidFill>
      </p:bgPr>
    </p:bg>
    <p:spTree>
      <p:nvGrpSpPr>
        <p:cNvPr id="98" name="Shape 98"/>
        <p:cNvGrpSpPr/>
        <p:nvPr/>
      </p:nvGrpSpPr>
      <p:grpSpPr>
        <a:xfrm>
          <a:off x="0" y="0"/>
          <a:ext cx="0" cy="0"/>
          <a:chOff x="0" y="0"/>
          <a:chExt cx="0" cy="0"/>
        </a:xfrm>
      </p:grpSpPr>
      <p:sp>
        <p:nvSpPr>
          <p:cNvPr id="99" name="Google Shape;99;g392eb361252_0_75"/>
          <p:cNvSpPr txBox="1"/>
          <p:nvPr/>
        </p:nvSpPr>
        <p:spPr>
          <a:xfrm>
            <a:off x="685818" y="731520"/>
            <a:ext cx="10973100" cy="585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3200" u="none" cap="none" strike="noStrike">
                <a:solidFill>
                  <a:srgbClr val="FFFFFF"/>
                </a:solidFill>
                <a:latin typeface="Calibri"/>
                <a:ea typeface="Calibri"/>
                <a:cs typeface="Calibri"/>
                <a:sym typeface="Calibri"/>
              </a:rPr>
              <a:t>How This Aligns with Canadian Priorities</a:t>
            </a:r>
            <a:endParaRPr/>
          </a:p>
        </p:txBody>
      </p:sp>
      <p:sp>
        <p:nvSpPr>
          <p:cNvPr id="100" name="Google Shape;100;g392eb361252_0_75"/>
          <p:cNvSpPr txBox="1"/>
          <p:nvPr/>
        </p:nvSpPr>
        <p:spPr>
          <a:xfrm>
            <a:off x="777261" y="1508760"/>
            <a:ext cx="10973100" cy="19626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US" sz="1800" u="none" cap="none" strike="noStrike">
                <a:solidFill>
                  <a:srgbClr val="DCE4F0"/>
                </a:solidFill>
                <a:latin typeface="Calibri"/>
                <a:ea typeface="Calibri"/>
                <a:cs typeface="Calibri"/>
                <a:sym typeface="Calibri"/>
              </a:rPr>
              <a:t>Canadian-held IP and domestic development capacity (skills growth and workforce development).</a:t>
            </a:r>
            <a:endParaRPr/>
          </a:p>
          <a:p>
            <a:pPr indent="0" lvl="0" marL="0" marR="0" rtl="0" algn="l">
              <a:lnSpc>
                <a:spcPct val="115000"/>
              </a:lnSpc>
              <a:spcBef>
                <a:spcPts val="0"/>
              </a:spcBef>
              <a:spcAft>
                <a:spcPts val="0"/>
              </a:spcAft>
              <a:buNone/>
            </a:pPr>
            <a:r>
              <a:rPr b="0" i="0" lang="en-US" sz="1800" u="none" cap="none" strike="noStrike">
                <a:solidFill>
                  <a:srgbClr val="DCE4F0"/>
                </a:solidFill>
                <a:latin typeface="Calibri"/>
                <a:ea typeface="Calibri"/>
                <a:cs typeface="Calibri"/>
                <a:sym typeface="Calibri"/>
              </a:rPr>
              <a:t>Training &amp; simulation as an enabling capability for next-generation fleets and missions.</a:t>
            </a:r>
            <a:endParaRPr/>
          </a:p>
          <a:p>
            <a:pPr indent="0" lvl="0" marL="0" marR="0" rtl="0" algn="l">
              <a:lnSpc>
                <a:spcPct val="115000"/>
              </a:lnSpc>
              <a:spcBef>
                <a:spcPts val="0"/>
              </a:spcBef>
              <a:spcAft>
                <a:spcPts val="0"/>
              </a:spcAft>
              <a:buNone/>
            </a:pPr>
            <a:r>
              <a:rPr b="0" i="0" lang="en-US" sz="1800" u="none" cap="none" strike="noStrike">
                <a:solidFill>
                  <a:srgbClr val="DCE4F0"/>
                </a:solidFill>
                <a:latin typeface="Calibri"/>
                <a:ea typeface="Calibri"/>
                <a:cs typeface="Calibri"/>
                <a:sym typeface="Calibri"/>
              </a:rPr>
              <a:t>Dual-use innovation: emergency management, maritime domain awareness, and Arctic operations.</a:t>
            </a:r>
            <a:endParaRPr/>
          </a:p>
          <a:p>
            <a:pPr indent="0" lvl="0" marL="0" marR="0" rtl="0" algn="l">
              <a:lnSpc>
                <a:spcPct val="115000"/>
              </a:lnSpc>
              <a:spcBef>
                <a:spcPts val="0"/>
              </a:spcBef>
              <a:spcAft>
                <a:spcPts val="0"/>
              </a:spcAft>
              <a:buNone/>
            </a:pPr>
            <a:r>
              <a:rPr b="0" i="0" lang="en-US" sz="1800" u="none" cap="none" strike="noStrike">
                <a:solidFill>
                  <a:srgbClr val="DCE4F0"/>
                </a:solidFill>
                <a:latin typeface="Calibri"/>
                <a:ea typeface="Calibri"/>
                <a:cs typeface="Calibri"/>
                <a:sym typeface="Calibri"/>
              </a:rPr>
              <a:t>Evidence-first approach: measurable outcomes, evaluator rubrics, and short pilot cycles.</a:t>
            </a:r>
            <a:endParaRPr/>
          </a:p>
          <a:p>
            <a:pPr indent="0" lvl="0" marL="0" marR="0" rtl="0" algn="l">
              <a:lnSpc>
                <a:spcPct val="115000"/>
              </a:lnSpc>
              <a:spcBef>
                <a:spcPts val="0"/>
              </a:spcBef>
              <a:spcAft>
                <a:spcPts val="0"/>
              </a:spcAft>
              <a:buNone/>
            </a:pPr>
            <a:r>
              <a:rPr b="0" i="0" lang="en-US" sz="1800" u="none" cap="none" strike="noStrike">
                <a:solidFill>
                  <a:srgbClr val="DCE4F0"/>
                </a:solidFill>
                <a:latin typeface="Calibri"/>
                <a:ea typeface="Calibri"/>
                <a:cs typeface="Calibri"/>
                <a:sym typeface="Calibri"/>
              </a:rPr>
              <a:t>Security and data boundaries by design: synthetic/public/unclassified by default; customer permissions govern integration.</a:t>
            </a:r>
            <a:endParaRPr/>
          </a:p>
        </p:txBody>
      </p:sp>
      <p:pic>
        <p:nvPicPr>
          <p:cNvPr descr="_tmp_cover_380153482.png" id="101" name="Google Shape;101;g392eb361252_0_75"/>
          <p:cNvPicPr preferRelativeResize="0"/>
          <p:nvPr/>
        </p:nvPicPr>
        <p:blipFill rotWithShape="1">
          <a:blip r:embed="rId3">
            <a:alphaModFix/>
          </a:blip>
          <a:srcRect b="0" l="0" r="0" t="0"/>
          <a:stretch/>
        </p:blipFill>
        <p:spPr>
          <a:xfrm>
            <a:off x="777261" y="5577840"/>
            <a:ext cx="3474719" cy="914400"/>
          </a:xfrm>
          <a:prstGeom prst="rect">
            <a:avLst/>
          </a:prstGeom>
          <a:noFill/>
          <a:ln>
            <a:noFill/>
          </a:ln>
        </p:spPr>
      </p:pic>
      <p:pic>
        <p:nvPicPr>
          <p:cNvPr descr="_tmp_cover_815526128.png" id="102" name="Google Shape;102;g392eb361252_0_75"/>
          <p:cNvPicPr preferRelativeResize="0"/>
          <p:nvPr/>
        </p:nvPicPr>
        <p:blipFill rotWithShape="1">
          <a:blip r:embed="rId4">
            <a:alphaModFix/>
          </a:blip>
          <a:srcRect b="0" l="0" r="0" t="0"/>
          <a:stretch/>
        </p:blipFill>
        <p:spPr>
          <a:xfrm>
            <a:off x="4434958" y="5577840"/>
            <a:ext cx="3474720" cy="914400"/>
          </a:xfrm>
          <a:prstGeom prst="rect">
            <a:avLst/>
          </a:prstGeom>
          <a:noFill/>
          <a:ln>
            <a:noFill/>
          </a:ln>
        </p:spPr>
      </p:pic>
      <p:pic>
        <p:nvPicPr>
          <p:cNvPr descr="_tmp_cover_780538652.png" id="103" name="Google Shape;103;g392eb361252_0_75"/>
          <p:cNvPicPr preferRelativeResize="0"/>
          <p:nvPr/>
        </p:nvPicPr>
        <p:blipFill rotWithShape="1">
          <a:blip r:embed="rId5">
            <a:alphaModFix/>
          </a:blip>
          <a:srcRect b="0" l="0" r="0" t="0"/>
          <a:stretch/>
        </p:blipFill>
        <p:spPr>
          <a:xfrm>
            <a:off x="8092656" y="5577840"/>
            <a:ext cx="3840480" cy="914400"/>
          </a:xfrm>
          <a:prstGeom prst="rect">
            <a:avLst/>
          </a:prstGeom>
          <a:noFill/>
          <a:ln>
            <a:noFill/>
          </a:ln>
        </p:spPr>
      </p:pic>
      <p:sp>
        <p:nvSpPr>
          <p:cNvPr id="104" name="Google Shape;104;g392eb361252_0_75"/>
          <p:cNvSpPr txBox="1"/>
          <p:nvPr/>
        </p:nvSpPr>
        <p:spPr>
          <a:xfrm>
            <a:off x="548655" y="6492240"/>
            <a:ext cx="11156100" cy="27690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1200" u="none" cap="none" strike="noStrike">
                <a:solidFill>
                  <a:srgbClr val="A0AABE"/>
                </a:solidFill>
                <a:latin typeface="Calibri"/>
                <a:ea typeface="Calibri"/>
                <a:cs typeface="Calibri"/>
                <a:sym typeface="Calibri"/>
              </a:rPr>
              <a:t>NoachNaniteLab.com</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81220"/>
        </a:solidFill>
      </p:bgPr>
    </p:bg>
    <p:spTree>
      <p:nvGrpSpPr>
        <p:cNvPr id="108" name="Shape 108"/>
        <p:cNvGrpSpPr/>
        <p:nvPr/>
      </p:nvGrpSpPr>
      <p:grpSpPr>
        <a:xfrm>
          <a:off x="0" y="0"/>
          <a:ext cx="0" cy="0"/>
          <a:chOff x="0" y="0"/>
          <a:chExt cx="0" cy="0"/>
        </a:xfrm>
      </p:grpSpPr>
      <p:sp>
        <p:nvSpPr>
          <p:cNvPr id="109" name="Google Shape;109;g392eb361252_0_84"/>
          <p:cNvSpPr txBox="1"/>
          <p:nvPr/>
        </p:nvSpPr>
        <p:spPr>
          <a:xfrm>
            <a:off x="685818" y="731520"/>
            <a:ext cx="10973100" cy="615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3400" u="none" cap="none" strike="noStrike">
                <a:solidFill>
                  <a:srgbClr val="FFFFFF"/>
                </a:solidFill>
                <a:latin typeface="Calibri"/>
                <a:ea typeface="Calibri"/>
                <a:cs typeface="Calibri"/>
                <a:sym typeface="Calibri"/>
              </a:rPr>
              <a:t>Why Noach Nanite Lab</a:t>
            </a:r>
            <a:endParaRPr/>
          </a:p>
        </p:txBody>
      </p:sp>
      <p:sp>
        <p:nvSpPr>
          <p:cNvPr id="110" name="Google Shape;110;g392eb361252_0_84"/>
          <p:cNvSpPr txBox="1"/>
          <p:nvPr/>
        </p:nvSpPr>
        <p:spPr>
          <a:xfrm>
            <a:off x="868703" y="1508760"/>
            <a:ext cx="10881600" cy="338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1" lang="en-US" sz="1600" u="none" cap="none" strike="noStrike">
                <a:solidFill>
                  <a:srgbClr val="F5F5F5"/>
                </a:solidFill>
                <a:latin typeface="Calibri"/>
                <a:ea typeface="Calibri"/>
                <a:cs typeface="Calibri"/>
                <a:sym typeface="Calibri"/>
              </a:rPr>
              <a:t>“We complement prime trainers by covering the experimentation and iteration lane they are not optimized for.”</a:t>
            </a:r>
            <a:endParaRPr/>
          </a:p>
        </p:txBody>
      </p:sp>
      <p:sp>
        <p:nvSpPr>
          <p:cNvPr id="111" name="Google Shape;111;g392eb361252_0_84"/>
          <p:cNvSpPr txBox="1"/>
          <p:nvPr/>
        </p:nvSpPr>
        <p:spPr>
          <a:xfrm>
            <a:off x="868703" y="2148840"/>
            <a:ext cx="10881600" cy="338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600">
                <a:solidFill>
                  <a:srgbClr val="F5F5F5"/>
                </a:solidFill>
                <a:latin typeface="Calibri"/>
                <a:ea typeface="Calibri"/>
                <a:cs typeface="Calibri"/>
                <a:sym typeface="Calibri"/>
              </a:rPr>
              <a:t>“Designed to sit alongside prime training systems; open to integration and joint pilots.”</a:t>
            </a:r>
            <a:endParaRPr/>
          </a:p>
        </p:txBody>
      </p:sp>
      <p:sp>
        <p:nvSpPr>
          <p:cNvPr id="112" name="Google Shape;112;g392eb361252_0_84"/>
          <p:cNvSpPr/>
          <p:nvPr/>
        </p:nvSpPr>
        <p:spPr>
          <a:xfrm>
            <a:off x="822982" y="2834640"/>
            <a:ext cx="10973100" cy="1874400"/>
          </a:xfrm>
          <a:prstGeom prst="roundRect">
            <a:avLst>
              <a:gd fmla="val 16667" name="adj"/>
            </a:avLst>
          </a:prstGeom>
          <a:solidFill>
            <a:srgbClr val="142337"/>
          </a:solidFill>
          <a:ln cap="flat" cmpd="sng" w="9525">
            <a:solidFill>
              <a:srgbClr val="28466E"/>
            </a:solidFill>
            <a:prstDash val="solid"/>
            <a:round/>
            <a:headEnd len="sm" w="sm" type="none"/>
            <a:tailEnd len="sm" w="sm" type="none"/>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13" name="Google Shape;113;g392eb361252_0_84"/>
          <p:cNvSpPr txBox="1"/>
          <p:nvPr/>
        </p:nvSpPr>
        <p:spPr>
          <a:xfrm>
            <a:off x="1005867" y="2971800"/>
            <a:ext cx="10607400" cy="892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300">
                <a:solidFill>
                  <a:srgbClr val="F0F0F0"/>
                </a:solidFill>
                <a:latin typeface="Calibri"/>
                <a:ea typeface="Calibri"/>
                <a:cs typeface="Calibri"/>
                <a:sym typeface="Calibri"/>
              </a:rPr>
              <a:t>“Noach Nanite Lab provides a non-certified, high-fidelity functional emulation layer for rapid familiarization, mission rehearsal, and human-machine interface experimentation - intentionally outside the scope of production-grade, certifiable training systems. Our focus is modular mission packages, sensor-operator ISR workflows, and MOSA-aligned open architecture to accelerate iteration, reduce risk, and increase training throughput as an additional supplier that complements the prime training provider.”</a:t>
            </a:r>
            <a:endParaRPr/>
          </a:p>
        </p:txBody>
      </p:sp>
      <p:sp>
        <p:nvSpPr>
          <p:cNvPr id="114" name="Google Shape;114;g392eb361252_0_84"/>
          <p:cNvSpPr txBox="1"/>
          <p:nvPr/>
        </p:nvSpPr>
        <p:spPr>
          <a:xfrm>
            <a:off x="868703" y="4892040"/>
            <a:ext cx="10973100" cy="11199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lang="en-US" sz="1500">
                <a:solidFill>
                  <a:srgbClr val="DCE4F0"/>
                </a:solidFill>
                <a:latin typeface="Calibri"/>
                <a:ea typeface="Calibri"/>
                <a:cs typeface="Calibri"/>
                <a:sym typeface="Calibri"/>
              </a:rPr>
              <a:t>Non-confrontational posture: additive innovation modules; not a replacement for production-grade mission trainers or official syllabi.</a:t>
            </a:r>
            <a:endParaRPr/>
          </a:p>
          <a:p>
            <a:pPr indent="0" lvl="0" marL="0" marR="0" rtl="0" algn="l">
              <a:lnSpc>
                <a:spcPct val="115000"/>
              </a:lnSpc>
              <a:spcBef>
                <a:spcPts val="0"/>
              </a:spcBef>
              <a:spcAft>
                <a:spcPts val="0"/>
              </a:spcAft>
              <a:buNone/>
            </a:pPr>
            <a:r>
              <a:rPr lang="en-US" sz="1500">
                <a:solidFill>
                  <a:srgbClr val="DCE4F0"/>
                </a:solidFill>
                <a:latin typeface="Calibri"/>
                <a:ea typeface="Calibri"/>
                <a:cs typeface="Calibri"/>
                <a:sym typeface="Calibri"/>
              </a:rPr>
              <a:t>Two-lane strategy: Lane A (rapid iteration) + customer-driven Lane B (certification pathway when required).</a:t>
            </a:r>
            <a:endParaRPr/>
          </a:p>
          <a:p>
            <a:pPr indent="0" lvl="0" marL="0" marR="0" rtl="0" algn="l">
              <a:lnSpc>
                <a:spcPct val="115000"/>
              </a:lnSpc>
              <a:spcBef>
                <a:spcPts val="0"/>
              </a:spcBef>
              <a:spcAft>
                <a:spcPts val="0"/>
              </a:spcAft>
              <a:buNone/>
            </a:pPr>
            <a:r>
              <a:rPr lang="en-US" sz="1500">
                <a:solidFill>
                  <a:srgbClr val="DCE4F0"/>
                </a:solidFill>
                <a:latin typeface="Calibri"/>
                <a:ea typeface="Calibri"/>
                <a:cs typeface="Calibri"/>
                <a:sym typeface="Calibri"/>
              </a:rPr>
              <a:t>Credibility through boundaries + evidence: measurable KPIs, evaluator rubrics, short pilot cycles.</a:t>
            </a:r>
            <a:endParaRPr/>
          </a:p>
        </p:txBody>
      </p:sp>
      <p:sp>
        <p:nvSpPr>
          <p:cNvPr id="115" name="Google Shape;115;g392eb361252_0_84"/>
          <p:cNvSpPr txBox="1"/>
          <p:nvPr/>
        </p:nvSpPr>
        <p:spPr>
          <a:xfrm>
            <a:off x="548655" y="6492240"/>
            <a:ext cx="11156100" cy="27690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1200">
                <a:solidFill>
                  <a:srgbClr val="A0AABE"/>
                </a:solidFill>
                <a:latin typeface="Calibri"/>
                <a:ea typeface="Calibri"/>
                <a:cs typeface="Calibri"/>
                <a:sym typeface="Calibri"/>
              </a:rPr>
              <a:t>NoachNaniteLab.com</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81220"/>
        </a:solidFill>
      </p:bgPr>
    </p:bg>
    <p:spTree>
      <p:nvGrpSpPr>
        <p:cNvPr id="119" name="Shape 119"/>
        <p:cNvGrpSpPr/>
        <p:nvPr/>
      </p:nvGrpSpPr>
      <p:grpSpPr>
        <a:xfrm>
          <a:off x="0" y="0"/>
          <a:ext cx="0" cy="0"/>
          <a:chOff x="0" y="0"/>
          <a:chExt cx="0" cy="0"/>
        </a:xfrm>
      </p:grpSpPr>
      <p:sp>
        <p:nvSpPr>
          <p:cNvPr id="120" name="Google Shape;120;g392eb361252_0_94"/>
          <p:cNvSpPr txBox="1"/>
          <p:nvPr/>
        </p:nvSpPr>
        <p:spPr>
          <a:xfrm>
            <a:off x="685818" y="731520"/>
            <a:ext cx="10973100" cy="615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3400">
                <a:solidFill>
                  <a:srgbClr val="FFFFFF"/>
                </a:solidFill>
                <a:latin typeface="Calibri"/>
                <a:ea typeface="Calibri"/>
                <a:cs typeface="Calibri"/>
                <a:sym typeface="Calibri"/>
              </a:rPr>
              <a:t>What Comes Next</a:t>
            </a:r>
            <a:endParaRPr/>
          </a:p>
        </p:txBody>
      </p:sp>
      <p:sp>
        <p:nvSpPr>
          <p:cNvPr id="121" name="Google Shape;121;g392eb361252_0_94"/>
          <p:cNvSpPr txBox="1"/>
          <p:nvPr/>
        </p:nvSpPr>
        <p:spPr>
          <a:xfrm>
            <a:off x="777261" y="1508760"/>
            <a:ext cx="5943900" cy="19626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lang="en-US" sz="1800">
                <a:solidFill>
                  <a:srgbClr val="DCE4F0"/>
                </a:solidFill>
                <a:latin typeface="Calibri"/>
                <a:ea typeface="Calibri"/>
                <a:cs typeface="Calibri"/>
                <a:sym typeface="Calibri"/>
              </a:rPr>
              <a:t>Share a short technical brief (scope boundaries + modular roadmap).</a:t>
            </a:r>
            <a:endParaRPr/>
          </a:p>
          <a:p>
            <a:pPr indent="0" lvl="0" marL="0" marR="0" rtl="0" algn="l">
              <a:lnSpc>
                <a:spcPct val="115000"/>
              </a:lnSpc>
              <a:spcBef>
                <a:spcPts val="0"/>
              </a:spcBef>
              <a:spcAft>
                <a:spcPts val="0"/>
              </a:spcAft>
              <a:buNone/>
            </a:pPr>
            <a:r>
              <a:rPr lang="en-US" sz="1800">
                <a:solidFill>
                  <a:srgbClr val="DCE4F0"/>
                </a:solidFill>
                <a:latin typeface="Calibri"/>
                <a:ea typeface="Calibri"/>
                <a:cs typeface="Calibri"/>
                <a:sym typeface="Calibri"/>
              </a:rPr>
              <a:t>Schedule a 30-minute walkthrough: demo + measurable outcomes (KPIs).</a:t>
            </a:r>
            <a:endParaRPr/>
          </a:p>
          <a:p>
            <a:pPr indent="0" lvl="0" marL="0" marR="0" rtl="0" algn="l">
              <a:lnSpc>
                <a:spcPct val="115000"/>
              </a:lnSpc>
              <a:spcBef>
                <a:spcPts val="0"/>
              </a:spcBef>
              <a:spcAft>
                <a:spcPts val="0"/>
              </a:spcAft>
              <a:buNone/>
            </a:pPr>
            <a:r>
              <a:rPr lang="en-US" sz="1800">
                <a:solidFill>
                  <a:srgbClr val="DCE4F0"/>
                </a:solidFill>
                <a:latin typeface="Calibri"/>
                <a:ea typeface="Calibri"/>
                <a:cs typeface="Calibri"/>
                <a:sym typeface="Calibri"/>
              </a:rPr>
              <a:t>Run a small joint pilot: one workflow + one mission pack, with an evaluator rubric.</a:t>
            </a:r>
            <a:endParaRPr/>
          </a:p>
        </p:txBody>
      </p:sp>
      <p:sp>
        <p:nvSpPr>
          <p:cNvPr id="122" name="Google Shape;122;g392eb361252_0_94"/>
          <p:cNvSpPr txBox="1"/>
          <p:nvPr/>
        </p:nvSpPr>
        <p:spPr>
          <a:xfrm>
            <a:off x="777261" y="3611880"/>
            <a:ext cx="5943900" cy="338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600">
                <a:solidFill>
                  <a:srgbClr val="56BEFF"/>
                </a:solidFill>
                <a:latin typeface="Calibri"/>
                <a:ea typeface="Calibri"/>
                <a:cs typeface="Calibri"/>
                <a:sym typeface="Calibri"/>
              </a:rPr>
              <a:t>Demo videos (click):</a:t>
            </a:r>
            <a:endParaRPr/>
          </a:p>
        </p:txBody>
      </p:sp>
      <p:pic>
        <p:nvPicPr>
          <p:cNvPr descr="_tmp_cover_501064740.png" id="123" name="Google Shape;123;g392eb361252_0_94">
            <a:hlinkClick r:id="rId3"/>
          </p:cNvPr>
          <p:cNvPicPr preferRelativeResize="0"/>
          <p:nvPr/>
        </p:nvPicPr>
        <p:blipFill rotWithShape="1">
          <a:blip r:embed="rId4">
            <a:alphaModFix/>
          </a:blip>
          <a:srcRect b="0" l="0" r="0" t="0"/>
          <a:stretch/>
        </p:blipFill>
        <p:spPr>
          <a:xfrm>
            <a:off x="777261" y="3977639"/>
            <a:ext cx="2788920" cy="1143001"/>
          </a:xfrm>
          <a:prstGeom prst="rect">
            <a:avLst/>
          </a:prstGeom>
          <a:noFill/>
          <a:ln>
            <a:noFill/>
          </a:ln>
        </p:spPr>
      </p:pic>
      <p:pic>
        <p:nvPicPr>
          <p:cNvPr descr="_tmp_cover_179939011.png" id="124" name="Google Shape;124;g392eb361252_0_94">
            <a:hlinkClick r:id="rId5"/>
          </p:cNvPr>
          <p:cNvPicPr preferRelativeResize="0"/>
          <p:nvPr/>
        </p:nvPicPr>
        <p:blipFill rotWithShape="1">
          <a:blip r:embed="rId6">
            <a:alphaModFix/>
          </a:blip>
          <a:srcRect b="0" l="0" r="0" t="0"/>
          <a:stretch/>
        </p:blipFill>
        <p:spPr>
          <a:xfrm>
            <a:off x="3932025" y="3977639"/>
            <a:ext cx="2788920" cy="1143000"/>
          </a:xfrm>
          <a:prstGeom prst="rect">
            <a:avLst/>
          </a:prstGeom>
          <a:noFill/>
          <a:ln>
            <a:noFill/>
          </a:ln>
        </p:spPr>
      </p:pic>
      <p:sp>
        <p:nvSpPr>
          <p:cNvPr id="125" name="Google Shape;125;g392eb361252_0_94"/>
          <p:cNvSpPr txBox="1"/>
          <p:nvPr/>
        </p:nvSpPr>
        <p:spPr>
          <a:xfrm>
            <a:off x="777261" y="5138928"/>
            <a:ext cx="2788800" cy="615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rgbClr val="FFFFFF"/>
                </a:solidFill>
                <a:latin typeface="Calibri"/>
                <a:ea typeface="Calibri"/>
                <a:cs typeface="Calibri"/>
                <a:sym typeface="Calibri"/>
              </a:rPr>
              <a:t>Latest MQ-9B Flight HUD simulator development</a:t>
            </a:r>
            <a:endParaRPr/>
          </a:p>
          <a:p>
            <a:pPr indent="0" lvl="0" marL="0" marR="0" rtl="0" algn="l">
              <a:spcBef>
                <a:spcPts val="0"/>
              </a:spcBef>
              <a:spcAft>
                <a:spcPts val="0"/>
              </a:spcAft>
              <a:buNone/>
            </a:pPr>
            <a:r>
              <a:rPr lang="en-US" sz="1000" u="sng">
                <a:solidFill>
                  <a:srgbClr val="78C8FF"/>
                </a:solidFill>
                <a:latin typeface="Calibri"/>
                <a:ea typeface="Calibri"/>
                <a:cs typeface="Calibri"/>
                <a:sym typeface="Calibri"/>
                <a:hlinkClick r:id="rId7">
                  <a:extLst>
                    <a:ext uri="{A12FA001-AC4F-418D-AE19-62706E023703}">
                      <ahyp:hlinkClr val="tx"/>
                    </a:ext>
                  </a:extLst>
                </a:hlinkClick>
              </a:rPr>
              <a:t>https://youtu.be/h5qRBitjggs</a:t>
            </a:r>
            <a:endParaRPr/>
          </a:p>
        </p:txBody>
      </p:sp>
      <p:sp>
        <p:nvSpPr>
          <p:cNvPr id="126" name="Google Shape;126;g392eb361252_0_94"/>
          <p:cNvSpPr txBox="1"/>
          <p:nvPr/>
        </p:nvSpPr>
        <p:spPr>
          <a:xfrm>
            <a:off x="3932025" y="5138928"/>
            <a:ext cx="2788800" cy="430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rgbClr val="FFFFFF"/>
                </a:solidFill>
                <a:latin typeface="Calibri"/>
                <a:ea typeface="Calibri"/>
                <a:cs typeface="Calibri"/>
                <a:sym typeface="Calibri"/>
              </a:rPr>
              <a:t>MQ-9B illustration reference video</a:t>
            </a:r>
            <a:endParaRPr/>
          </a:p>
          <a:p>
            <a:pPr indent="0" lvl="0" marL="0" marR="0" rtl="0" algn="l">
              <a:spcBef>
                <a:spcPts val="0"/>
              </a:spcBef>
              <a:spcAft>
                <a:spcPts val="0"/>
              </a:spcAft>
              <a:buNone/>
            </a:pPr>
            <a:r>
              <a:rPr lang="en-US" sz="1000" u="sng">
                <a:solidFill>
                  <a:srgbClr val="78C8FF"/>
                </a:solidFill>
                <a:latin typeface="Calibri"/>
                <a:ea typeface="Calibri"/>
                <a:cs typeface="Calibri"/>
                <a:sym typeface="Calibri"/>
                <a:hlinkClick r:id="rId8">
                  <a:extLst>
                    <a:ext uri="{A12FA001-AC4F-418D-AE19-62706E023703}">
                      <ahyp:hlinkClr val="tx"/>
                    </a:ext>
                  </a:extLst>
                </a:hlinkClick>
              </a:rPr>
              <a:t>https://youtu.be/_MN9SA4wUDQ</a:t>
            </a:r>
            <a:endParaRPr/>
          </a:p>
        </p:txBody>
      </p:sp>
      <p:sp>
        <p:nvSpPr>
          <p:cNvPr id="127" name="Google Shape;127;g392eb361252_0_94"/>
          <p:cNvSpPr/>
          <p:nvPr/>
        </p:nvSpPr>
        <p:spPr>
          <a:xfrm>
            <a:off x="6995346" y="1508760"/>
            <a:ext cx="5120700" cy="4800600"/>
          </a:xfrm>
          <a:prstGeom prst="roundRect">
            <a:avLst>
              <a:gd fmla="val 16667" name="adj"/>
            </a:avLst>
          </a:prstGeom>
          <a:solidFill>
            <a:srgbClr val="142337"/>
          </a:solidFill>
          <a:ln cap="flat" cmpd="sng" w="9525">
            <a:solidFill>
              <a:srgbClr val="28466E"/>
            </a:solidFill>
            <a:prstDash val="solid"/>
            <a:round/>
            <a:headEnd len="sm" w="sm" type="none"/>
            <a:tailEnd len="sm" w="sm" type="none"/>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28" name="Google Shape;128;g392eb361252_0_94"/>
          <p:cNvSpPr txBox="1"/>
          <p:nvPr/>
        </p:nvSpPr>
        <p:spPr>
          <a:xfrm>
            <a:off x="7269674" y="1691640"/>
            <a:ext cx="4572000" cy="338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600">
                <a:solidFill>
                  <a:srgbClr val="FFFFFF"/>
                </a:solidFill>
                <a:latin typeface="Calibri"/>
                <a:ea typeface="Calibri"/>
                <a:cs typeface="Calibri"/>
                <a:sym typeface="Calibri"/>
              </a:rPr>
              <a:t>Invitation to connect</a:t>
            </a:r>
            <a:endParaRPr/>
          </a:p>
        </p:txBody>
      </p:sp>
      <p:sp>
        <p:nvSpPr>
          <p:cNvPr id="129" name="Google Shape;129;g392eb361252_0_94"/>
          <p:cNvSpPr txBox="1"/>
          <p:nvPr/>
        </p:nvSpPr>
        <p:spPr>
          <a:xfrm>
            <a:off x="7269674" y="2103120"/>
            <a:ext cx="4572000" cy="9828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lang="en-US" sz="1300">
                <a:solidFill>
                  <a:srgbClr val="DCE4F0"/>
                </a:solidFill>
                <a:latin typeface="Calibri"/>
                <a:ea typeface="Calibri"/>
                <a:cs typeface="Calibri"/>
                <a:sym typeface="Calibri"/>
              </a:rPr>
              <a:t>Request: full proposal package (scope, KPIs, pilot plan).</a:t>
            </a:r>
            <a:endParaRPr/>
          </a:p>
          <a:p>
            <a:pPr indent="0" lvl="0" marL="0" marR="0" rtl="0" algn="l">
              <a:lnSpc>
                <a:spcPct val="115000"/>
              </a:lnSpc>
              <a:spcBef>
                <a:spcPts val="0"/>
              </a:spcBef>
              <a:spcAft>
                <a:spcPts val="0"/>
              </a:spcAft>
              <a:buNone/>
            </a:pPr>
            <a:r>
              <a:rPr lang="en-US" sz="1300">
                <a:solidFill>
                  <a:srgbClr val="DCE4F0"/>
                </a:solidFill>
                <a:latin typeface="Calibri"/>
                <a:ea typeface="Calibri"/>
                <a:cs typeface="Calibri"/>
                <a:sym typeface="Calibri"/>
              </a:rPr>
              <a:t>Request: demo build + evaluator rubric template.</a:t>
            </a:r>
            <a:endParaRPr/>
          </a:p>
          <a:p>
            <a:pPr indent="0" lvl="0" marL="0" marR="0" rtl="0" algn="l">
              <a:lnSpc>
                <a:spcPct val="115000"/>
              </a:lnSpc>
              <a:spcBef>
                <a:spcPts val="0"/>
              </a:spcBef>
              <a:spcAft>
                <a:spcPts val="0"/>
              </a:spcAft>
              <a:buNone/>
            </a:pPr>
            <a:r>
              <a:rPr lang="en-US" sz="1300">
                <a:solidFill>
                  <a:srgbClr val="DCE4F0"/>
                </a:solidFill>
                <a:latin typeface="Calibri"/>
                <a:ea typeface="Calibri"/>
                <a:cs typeface="Calibri"/>
                <a:sym typeface="Calibri"/>
              </a:rPr>
              <a:t>Integration: subject to customer permissions and applicable regulations.</a:t>
            </a:r>
            <a:endParaRPr/>
          </a:p>
        </p:txBody>
      </p:sp>
      <p:sp>
        <p:nvSpPr>
          <p:cNvPr id="130" name="Google Shape;130;g392eb361252_0_94"/>
          <p:cNvSpPr txBox="1"/>
          <p:nvPr/>
        </p:nvSpPr>
        <p:spPr>
          <a:xfrm>
            <a:off x="7269674" y="3566160"/>
            <a:ext cx="4572000" cy="307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400">
                <a:solidFill>
                  <a:srgbClr val="56BEFF"/>
                </a:solidFill>
                <a:latin typeface="Calibri"/>
                <a:ea typeface="Calibri"/>
                <a:cs typeface="Calibri"/>
                <a:sym typeface="Calibri"/>
              </a:rPr>
              <a:t>Contact</a:t>
            </a:r>
            <a:endParaRPr/>
          </a:p>
        </p:txBody>
      </p:sp>
      <p:sp>
        <p:nvSpPr>
          <p:cNvPr id="131" name="Google Shape;131;g392eb361252_0_94"/>
          <p:cNvSpPr txBox="1"/>
          <p:nvPr/>
        </p:nvSpPr>
        <p:spPr>
          <a:xfrm>
            <a:off x="7269674" y="3886200"/>
            <a:ext cx="4572000" cy="461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200">
                <a:solidFill>
                  <a:srgbClr val="FFFFFF"/>
                </a:solidFill>
                <a:latin typeface="Calibri"/>
                <a:ea typeface="Calibri"/>
                <a:cs typeface="Calibri"/>
                <a:sym typeface="Calibri"/>
              </a:rPr>
              <a:t>Noach Nanite Lab Inc.</a:t>
            </a:r>
            <a:br>
              <a:rPr b="0" i="0" lang="en-US" sz="1200">
                <a:solidFill>
                  <a:srgbClr val="FFFFFF"/>
                </a:solidFill>
                <a:latin typeface="Calibri"/>
                <a:ea typeface="Calibri"/>
                <a:cs typeface="Calibri"/>
                <a:sym typeface="Calibri"/>
              </a:rPr>
            </a:br>
            <a:r>
              <a:rPr b="0" i="0" lang="en-US" sz="1200">
                <a:solidFill>
                  <a:srgbClr val="FFFFFF"/>
                </a:solidFill>
                <a:latin typeface="Calibri"/>
                <a:ea typeface="Calibri"/>
                <a:cs typeface="Calibri"/>
                <a:sym typeface="Calibri"/>
              </a:rPr>
              <a:t>www.NoachNaniteLab.com</a:t>
            </a:r>
            <a:endParaRPr/>
          </a:p>
        </p:txBody>
      </p:sp>
      <p:sp>
        <p:nvSpPr>
          <p:cNvPr id="132" name="Google Shape;132;g392eb361252_0_94"/>
          <p:cNvSpPr txBox="1"/>
          <p:nvPr/>
        </p:nvSpPr>
        <p:spPr>
          <a:xfrm>
            <a:off x="7269674" y="4617720"/>
            <a:ext cx="4572000" cy="430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100">
                <a:solidFill>
                  <a:srgbClr val="BEC8D7"/>
                </a:solidFill>
                <a:latin typeface="Calibri"/>
                <a:ea typeface="Calibri"/>
                <a:cs typeface="Calibri"/>
                <a:sym typeface="Calibri"/>
              </a:rPr>
              <a:t>Note: visuals and demos are illustrative and non-operational; no classified data is used.</a:t>
            </a:r>
            <a:endParaRPr/>
          </a:p>
        </p:txBody>
      </p:sp>
      <p:sp>
        <p:nvSpPr>
          <p:cNvPr id="133" name="Google Shape;133;g392eb361252_0_94"/>
          <p:cNvSpPr txBox="1"/>
          <p:nvPr/>
        </p:nvSpPr>
        <p:spPr>
          <a:xfrm>
            <a:off x="548655" y="6492240"/>
            <a:ext cx="11156100" cy="27690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1200">
                <a:solidFill>
                  <a:srgbClr val="A0AABE"/>
                </a:solidFill>
                <a:latin typeface="Calibri"/>
                <a:ea typeface="Calibri"/>
                <a:cs typeface="Calibri"/>
                <a:sym typeface="Calibri"/>
              </a:rPr>
              <a:t>NoachNaniteLab.com</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2026-01-23T01:54:10Z</dcterms:created>
  <dc:creator>Noach Nanite Lab Inc.</dc:creator>
</cp:coreProperties>
</file>